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443" r:id="rId2"/>
    <p:sldId id="454" r:id="rId3"/>
    <p:sldId id="462" r:id="rId4"/>
    <p:sldId id="463" r:id="rId5"/>
    <p:sldId id="352" r:id="rId6"/>
    <p:sldId id="314" r:id="rId7"/>
    <p:sldId id="315" r:id="rId8"/>
    <p:sldId id="316" r:id="rId9"/>
    <p:sldId id="317" r:id="rId10"/>
    <p:sldId id="318" r:id="rId11"/>
    <p:sldId id="319" r:id="rId12"/>
    <p:sldId id="320" r:id="rId13"/>
    <p:sldId id="378" r:id="rId14"/>
    <p:sldId id="478" r:id="rId15"/>
    <p:sldId id="456" r:id="rId16"/>
    <p:sldId id="460" r:id="rId17"/>
    <p:sldId id="389" r:id="rId18"/>
    <p:sldId id="384" r:id="rId19"/>
    <p:sldId id="464" r:id="rId20"/>
    <p:sldId id="434" r:id="rId21"/>
    <p:sldId id="390" r:id="rId22"/>
    <p:sldId id="452" r:id="rId23"/>
    <p:sldId id="474" r:id="rId24"/>
    <p:sldId id="396" r:id="rId25"/>
    <p:sldId id="469" r:id="rId26"/>
    <p:sldId id="334" r:id="rId27"/>
    <p:sldId id="339" r:id="rId28"/>
    <p:sldId id="461" r:id="rId29"/>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ng (US), Chen M" initials="CMD" lastIdx="3" clrIdx="0">
    <p:extLst>
      <p:ext uri="{19B8F6BF-5375-455C-9EA6-DF929625EA0E}">
        <p15:presenceInfo xmlns:p15="http://schemas.microsoft.com/office/powerpoint/2012/main" userId="Deng (US), Chen M" providerId="None"/>
      </p:ext>
    </p:extLst>
  </p:cmAuthor>
  <p:cmAuthor id="2" name="Nguyen (US), Mo" initials="N(M" lastIdx="2" clrIdx="1">
    <p:extLst>
      <p:ext uri="{19B8F6BF-5375-455C-9EA6-DF929625EA0E}">
        <p15:presenceInfo xmlns:p15="http://schemas.microsoft.com/office/powerpoint/2012/main" userId="Nguyen (US), M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C3E6"/>
    <a:srgbClr val="A9D18E"/>
    <a:srgbClr val="008000"/>
    <a:srgbClr val="5B9BD5"/>
    <a:srgbClr val="00B0F0"/>
    <a:srgbClr val="33CC33"/>
    <a:srgbClr val="D9D9D9"/>
    <a:srgbClr val="A3A3E0"/>
    <a:srgbClr val="CC9900"/>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88262" autoAdjust="0"/>
  </p:normalViewPr>
  <p:slideViewPr>
    <p:cSldViewPr>
      <p:cViewPr varScale="1">
        <p:scale>
          <a:sx n="101" d="100"/>
          <a:sy n="101" d="100"/>
        </p:scale>
        <p:origin x="1002" y="102"/>
      </p:cViewPr>
      <p:guideLst/>
    </p:cSldViewPr>
  </p:slideViewPr>
  <p:notesTextViewPr>
    <p:cViewPr>
      <p:scale>
        <a:sx n="3" d="2"/>
        <a:sy n="3" d="2"/>
      </p:scale>
      <p:origin x="0" y="0"/>
    </p:cViewPr>
  </p:notesTextViewPr>
  <p:gridSpacing cx="57150" cy="5715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8"/>
          </a:xfrm>
          <a:prstGeom prst="rect">
            <a:avLst/>
          </a:prstGeom>
        </p:spPr>
        <p:txBody>
          <a:bodyPr vert="horz" lIns="96656" tIns="48328" rIns="96656" bIns="48328" rtlCol="0"/>
          <a:lstStyle>
            <a:lvl1pPr algn="l">
              <a:defRPr sz="1200"/>
            </a:lvl1pPr>
          </a:lstStyle>
          <a:p>
            <a:endParaRPr lang="en-US"/>
          </a:p>
        </p:txBody>
      </p:sp>
      <p:sp>
        <p:nvSpPr>
          <p:cNvPr id="3" name="Date Placeholder 2"/>
          <p:cNvSpPr>
            <a:spLocks noGrp="1"/>
          </p:cNvSpPr>
          <p:nvPr>
            <p:ph type="dt" idx="1"/>
          </p:nvPr>
        </p:nvSpPr>
        <p:spPr>
          <a:xfrm>
            <a:off x="4143588" y="0"/>
            <a:ext cx="3169920" cy="481728"/>
          </a:xfrm>
          <a:prstGeom prst="rect">
            <a:avLst/>
          </a:prstGeom>
        </p:spPr>
        <p:txBody>
          <a:bodyPr vert="horz" lIns="96656" tIns="48328" rIns="96656" bIns="48328" rtlCol="0"/>
          <a:lstStyle>
            <a:lvl1pPr algn="r">
              <a:defRPr sz="1200"/>
            </a:lvl1pPr>
          </a:lstStyle>
          <a:p>
            <a:fld id="{8F4086FD-CC53-4CFF-B13A-E81BBCADFE73}" type="datetimeFigureOut">
              <a:rPr lang="en-US" smtClean="0"/>
              <a:t>5/31/2023</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6" tIns="48328" rIns="96656" bIns="48328" rtlCol="0" anchor="ctr"/>
          <a:lstStyle/>
          <a:p>
            <a:endParaRPr lang="en-US"/>
          </a:p>
        </p:txBody>
      </p:sp>
      <p:sp>
        <p:nvSpPr>
          <p:cNvPr id="5" name="Notes Placeholder 4"/>
          <p:cNvSpPr>
            <a:spLocks noGrp="1"/>
          </p:cNvSpPr>
          <p:nvPr>
            <p:ph type="body" sz="quarter" idx="3"/>
          </p:nvPr>
        </p:nvSpPr>
        <p:spPr>
          <a:xfrm>
            <a:off x="731520" y="4620577"/>
            <a:ext cx="5852160" cy="3780472"/>
          </a:xfrm>
          <a:prstGeom prst="rect">
            <a:avLst/>
          </a:prstGeom>
        </p:spPr>
        <p:txBody>
          <a:bodyPr vert="horz" lIns="96656" tIns="48328" rIns="96656" bIns="4832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7"/>
          </a:xfrm>
          <a:prstGeom prst="rect">
            <a:avLst/>
          </a:prstGeom>
        </p:spPr>
        <p:txBody>
          <a:bodyPr vert="horz" lIns="96656" tIns="48328" rIns="96656" bIns="48328"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5"/>
            <a:ext cx="3169920" cy="481727"/>
          </a:xfrm>
          <a:prstGeom prst="rect">
            <a:avLst/>
          </a:prstGeom>
        </p:spPr>
        <p:txBody>
          <a:bodyPr vert="horz" lIns="96656" tIns="48328" rIns="96656" bIns="48328" rtlCol="0" anchor="b"/>
          <a:lstStyle>
            <a:lvl1pPr algn="r">
              <a:defRPr sz="1200"/>
            </a:lvl1pPr>
          </a:lstStyle>
          <a:p>
            <a:fld id="{5B001CD6-0C6B-4A16-91A3-4DE31CFD6F8F}" type="slidenum">
              <a:rPr lang="en-US" smtClean="0"/>
              <a:t>‹#›</a:t>
            </a:fld>
            <a:endParaRPr lang="en-US"/>
          </a:p>
        </p:txBody>
      </p:sp>
    </p:spTree>
    <p:extLst>
      <p:ext uri="{BB962C8B-B14F-4D97-AF65-F5344CB8AC3E}">
        <p14:creationId xmlns:p14="http://schemas.microsoft.com/office/powerpoint/2010/main" val="1308732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t>1</a:t>
            </a:fld>
            <a:endParaRPr lang="en-US"/>
          </a:p>
        </p:txBody>
      </p:sp>
    </p:spTree>
    <p:extLst>
      <p:ext uri="{BB962C8B-B14F-4D97-AF65-F5344CB8AC3E}">
        <p14:creationId xmlns:p14="http://schemas.microsoft.com/office/powerpoint/2010/main" val="766212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473522" lvl="1"/>
            <a:endParaRPr lang="en-US" b="0" dirty="0"/>
          </a:p>
        </p:txBody>
      </p:sp>
      <p:sp>
        <p:nvSpPr>
          <p:cNvPr id="4" name="Slide Number Placeholder 3"/>
          <p:cNvSpPr>
            <a:spLocks noGrp="1"/>
          </p:cNvSpPr>
          <p:nvPr>
            <p:ph type="sldNum" sz="quarter" idx="10"/>
          </p:nvPr>
        </p:nvSpPr>
        <p:spPr/>
        <p:txBody>
          <a:bodyPr/>
          <a:lstStyle/>
          <a:p>
            <a:fld id="{5B001CD6-0C6B-4A16-91A3-4DE31CFD6F8F}" type="slidenum">
              <a:rPr lang="en-US" smtClean="0"/>
              <a:t>10</a:t>
            </a:fld>
            <a:endParaRPr lang="en-US"/>
          </a:p>
        </p:txBody>
      </p:sp>
    </p:spTree>
    <p:extLst>
      <p:ext uri="{BB962C8B-B14F-4D97-AF65-F5344CB8AC3E}">
        <p14:creationId xmlns:p14="http://schemas.microsoft.com/office/powerpoint/2010/main" val="2512676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473522" lvl="1"/>
            <a:endParaRPr lang="en-US" sz="2500" dirty="0"/>
          </a:p>
        </p:txBody>
      </p:sp>
      <p:sp>
        <p:nvSpPr>
          <p:cNvPr id="4" name="Slide Number Placeholder 3"/>
          <p:cNvSpPr>
            <a:spLocks noGrp="1"/>
          </p:cNvSpPr>
          <p:nvPr>
            <p:ph type="sldNum" sz="quarter" idx="10"/>
          </p:nvPr>
        </p:nvSpPr>
        <p:spPr/>
        <p:txBody>
          <a:bodyPr/>
          <a:lstStyle/>
          <a:p>
            <a:fld id="{5B001CD6-0C6B-4A16-91A3-4DE31CFD6F8F}" type="slidenum">
              <a:rPr lang="en-US" smtClean="0"/>
              <a:t>11</a:t>
            </a:fld>
            <a:endParaRPr lang="en-US"/>
          </a:p>
        </p:txBody>
      </p:sp>
    </p:spTree>
    <p:extLst>
      <p:ext uri="{BB962C8B-B14F-4D97-AF65-F5344CB8AC3E}">
        <p14:creationId xmlns:p14="http://schemas.microsoft.com/office/powerpoint/2010/main" val="2544270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t>12</a:t>
            </a:fld>
            <a:endParaRPr lang="en-US"/>
          </a:p>
        </p:txBody>
      </p:sp>
    </p:spTree>
    <p:extLst>
      <p:ext uri="{BB962C8B-B14F-4D97-AF65-F5344CB8AC3E}">
        <p14:creationId xmlns:p14="http://schemas.microsoft.com/office/powerpoint/2010/main" val="3638593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001CD6-0C6B-4A16-91A3-4DE31CFD6F8F}" type="slidenum">
              <a:rPr lang="en-US" smtClean="0"/>
              <a:t>13</a:t>
            </a:fld>
            <a:endParaRPr lang="en-US"/>
          </a:p>
        </p:txBody>
      </p:sp>
    </p:spTree>
    <p:extLst>
      <p:ext uri="{BB962C8B-B14F-4D97-AF65-F5344CB8AC3E}">
        <p14:creationId xmlns:p14="http://schemas.microsoft.com/office/powerpoint/2010/main" val="21106322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t>15</a:t>
            </a:fld>
            <a:endParaRPr lang="en-US"/>
          </a:p>
        </p:txBody>
      </p:sp>
    </p:spTree>
    <p:extLst>
      <p:ext uri="{BB962C8B-B14F-4D97-AF65-F5344CB8AC3E}">
        <p14:creationId xmlns:p14="http://schemas.microsoft.com/office/powerpoint/2010/main" val="353711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001CD6-0C6B-4A16-91A3-4DE31CFD6F8F}" type="slidenum">
              <a:rPr lang="en-US" smtClean="0"/>
              <a:t>17</a:t>
            </a:fld>
            <a:endParaRPr lang="en-US"/>
          </a:p>
        </p:txBody>
      </p:sp>
    </p:spTree>
    <p:extLst>
      <p:ext uri="{BB962C8B-B14F-4D97-AF65-F5344CB8AC3E}">
        <p14:creationId xmlns:p14="http://schemas.microsoft.com/office/powerpoint/2010/main" val="484342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t>18</a:t>
            </a:fld>
            <a:endParaRPr lang="en-US"/>
          </a:p>
        </p:txBody>
      </p:sp>
    </p:spTree>
    <p:extLst>
      <p:ext uri="{BB962C8B-B14F-4D97-AF65-F5344CB8AC3E}">
        <p14:creationId xmlns:p14="http://schemas.microsoft.com/office/powerpoint/2010/main" val="1264827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type="dt" sz="quarter" idx="1"/>
          </p:nvPr>
        </p:nvSpPr>
        <p:spPr>
          <a:noFill/>
        </p:spPr>
        <p:txBody>
          <a:bodyPr/>
          <a:lstStyle/>
          <a:p>
            <a:fld id="{193C41A8-7EDB-42CD-9168-E7B5D3D705F1}" type="datetime1">
              <a:rPr lang="en-US" smtClean="0">
                <a:solidFill>
                  <a:srgbClr val="000000"/>
                </a:solidFill>
              </a:rPr>
              <a:pPr/>
              <a:t>5/31/2023</a:t>
            </a:fld>
            <a:endParaRPr lang="en-US" dirty="0">
              <a:solidFill>
                <a:srgbClr val="000000"/>
              </a:solidFill>
            </a:endParaRPr>
          </a:p>
        </p:txBody>
      </p:sp>
      <p:sp>
        <p:nvSpPr>
          <p:cNvPr id="48131" name="Rectangle 7"/>
          <p:cNvSpPr>
            <a:spLocks noGrp="1" noChangeArrowheads="1"/>
          </p:cNvSpPr>
          <p:nvPr>
            <p:ph type="sldNum" sz="quarter" idx="5"/>
          </p:nvPr>
        </p:nvSpPr>
        <p:spPr>
          <a:noFill/>
        </p:spPr>
        <p:txBody>
          <a:bodyPr/>
          <a:lstStyle/>
          <a:p>
            <a:fld id="{074FECE9-3B2B-4CCA-B5E5-D113E191F026}" type="slidenum">
              <a:rPr lang="en-US" smtClean="0">
                <a:solidFill>
                  <a:srgbClr val="000000"/>
                </a:solidFill>
              </a:rPr>
              <a:pPr/>
              <a:t>19</a:t>
            </a:fld>
            <a:endParaRPr lang="en-US" dirty="0">
              <a:solidFill>
                <a:srgbClr val="000000"/>
              </a:solidFill>
            </a:endParaRPr>
          </a:p>
        </p:txBody>
      </p:sp>
      <p:sp>
        <p:nvSpPr>
          <p:cNvPr id="48132" name="Rectangle 2"/>
          <p:cNvSpPr>
            <a:spLocks noGrp="1" noRot="1" noChangeAspect="1" noChangeArrowheads="1" noTextEdit="1"/>
          </p:cNvSpPr>
          <p:nvPr>
            <p:ph type="sldImg"/>
          </p:nvPr>
        </p:nvSpPr>
        <p:spPr>
          <a:xfrm>
            <a:off x="777875" y="1200150"/>
            <a:ext cx="5759450" cy="3240088"/>
          </a:xfrm>
          <a:ln/>
        </p:spPr>
      </p:sp>
      <p:sp>
        <p:nvSpPr>
          <p:cNvPr id="37893" name="Rectangle 3"/>
          <p:cNvSpPr>
            <a:spLocks noGrp="1" noChangeArrowheads="1"/>
          </p:cNvSpPr>
          <p:nvPr>
            <p:ph type="body" idx="1"/>
          </p:nvPr>
        </p:nvSpPr>
        <p:spPr>
          <a:xfrm>
            <a:off x="1" y="4412590"/>
            <a:ext cx="7491307" cy="5361966"/>
          </a:xfrm>
          <a:ln/>
        </p:spPr>
        <p:txBody>
          <a:bodyPr/>
          <a:lstStyle/>
          <a:p>
            <a:pPr marL="182331" indent="-182331">
              <a:defRPr/>
            </a:pPr>
            <a:endParaRPr lang="en-US" sz="1000" dirty="0">
              <a:latin typeface="Tahoma" pitchFamily="34" charset="0"/>
            </a:endParaRPr>
          </a:p>
        </p:txBody>
      </p:sp>
    </p:spTree>
    <p:extLst>
      <p:ext uri="{BB962C8B-B14F-4D97-AF65-F5344CB8AC3E}">
        <p14:creationId xmlns:p14="http://schemas.microsoft.com/office/powerpoint/2010/main" val="1634496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001CD6-0C6B-4A16-91A3-4DE31CFD6F8F}" type="slidenum">
              <a:rPr lang="en-US" smtClean="0"/>
              <a:t>20</a:t>
            </a:fld>
            <a:endParaRPr lang="en-US"/>
          </a:p>
        </p:txBody>
      </p:sp>
    </p:spTree>
    <p:extLst>
      <p:ext uri="{BB962C8B-B14F-4D97-AF65-F5344CB8AC3E}">
        <p14:creationId xmlns:p14="http://schemas.microsoft.com/office/powerpoint/2010/main" val="140252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t>21</a:t>
            </a:fld>
            <a:endParaRPr lang="en-US"/>
          </a:p>
        </p:txBody>
      </p:sp>
    </p:spTree>
    <p:extLst>
      <p:ext uri="{BB962C8B-B14F-4D97-AF65-F5344CB8AC3E}">
        <p14:creationId xmlns:p14="http://schemas.microsoft.com/office/powerpoint/2010/main" val="1735886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473522" indent="-473522">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t>2</a:t>
            </a:fld>
            <a:endParaRPr lang="en-US"/>
          </a:p>
        </p:txBody>
      </p:sp>
    </p:spTree>
    <p:extLst>
      <p:ext uri="{BB962C8B-B14F-4D97-AF65-F5344CB8AC3E}">
        <p14:creationId xmlns:p14="http://schemas.microsoft.com/office/powerpoint/2010/main" val="3280663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001CD6-0C6B-4A16-91A3-4DE31CFD6F8F}" type="slidenum">
              <a:rPr lang="en-US" smtClean="0"/>
              <a:t>22</a:t>
            </a:fld>
            <a:endParaRPr lang="en-US"/>
          </a:p>
        </p:txBody>
      </p:sp>
    </p:spTree>
    <p:extLst>
      <p:ext uri="{BB962C8B-B14F-4D97-AF65-F5344CB8AC3E}">
        <p14:creationId xmlns:p14="http://schemas.microsoft.com/office/powerpoint/2010/main" val="383376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001CD6-0C6B-4A16-91A3-4DE31CFD6F8F}" type="slidenum">
              <a:rPr lang="en-US" smtClean="0"/>
              <a:t>24</a:t>
            </a:fld>
            <a:endParaRPr lang="en-US"/>
          </a:p>
        </p:txBody>
      </p:sp>
    </p:spTree>
    <p:extLst>
      <p:ext uri="{BB962C8B-B14F-4D97-AF65-F5344CB8AC3E}">
        <p14:creationId xmlns:p14="http://schemas.microsoft.com/office/powerpoint/2010/main" val="42919161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001CD6-0C6B-4A16-91A3-4DE31CFD6F8F}" type="slidenum">
              <a:rPr lang="en-US" smtClean="0"/>
              <a:t>25</a:t>
            </a:fld>
            <a:endParaRPr lang="en-US"/>
          </a:p>
        </p:txBody>
      </p:sp>
    </p:spTree>
    <p:extLst>
      <p:ext uri="{BB962C8B-B14F-4D97-AF65-F5344CB8AC3E}">
        <p14:creationId xmlns:p14="http://schemas.microsoft.com/office/powerpoint/2010/main" val="2337355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001CD6-0C6B-4A16-91A3-4DE31CFD6F8F}" type="slidenum">
              <a:rPr lang="en-US" smtClean="0"/>
              <a:t>26</a:t>
            </a:fld>
            <a:endParaRPr lang="en-US"/>
          </a:p>
        </p:txBody>
      </p:sp>
    </p:spTree>
    <p:extLst>
      <p:ext uri="{BB962C8B-B14F-4D97-AF65-F5344CB8AC3E}">
        <p14:creationId xmlns:p14="http://schemas.microsoft.com/office/powerpoint/2010/main" val="3216992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3"/>
          <p:cNvSpPr>
            <a:spLocks noGrp="1" noChangeArrowheads="1"/>
          </p:cNvSpPr>
          <p:nvPr>
            <p:ph type="dt" sz="quarter" idx="1"/>
          </p:nvPr>
        </p:nvSpPr>
        <p:spPr>
          <a:noFill/>
        </p:spPr>
        <p:txBody>
          <a:bodyPr/>
          <a:lstStyle/>
          <a:p>
            <a:fld id="{93786A11-A047-491D-BA47-B412203BCA85}" type="datetime1">
              <a:rPr lang="en-US" smtClean="0"/>
              <a:pPr/>
              <a:t>5/31/2023</a:t>
            </a:fld>
            <a:endParaRPr lang="en-US" dirty="0"/>
          </a:p>
        </p:txBody>
      </p:sp>
      <p:sp>
        <p:nvSpPr>
          <p:cNvPr id="71683" name="Rectangle 7"/>
          <p:cNvSpPr>
            <a:spLocks noGrp="1" noChangeArrowheads="1"/>
          </p:cNvSpPr>
          <p:nvPr>
            <p:ph type="sldNum" sz="quarter" idx="5"/>
          </p:nvPr>
        </p:nvSpPr>
        <p:spPr>
          <a:noFill/>
        </p:spPr>
        <p:txBody>
          <a:bodyPr/>
          <a:lstStyle/>
          <a:p>
            <a:fld id="{9E97CD39-1D07-4C7D-A46C-152A9B839602}" type="slidenum">
              <a:rPr lang="en-US" smtClean="0"/>
              <a:pPr/>
              <a:t>27</a:t>
            </a:fld>
            <a:endParaRPr lang="en-US" dirty="0"/>
          </a:p>
        </p:txBody>
      </p:sp>
      <p:sp>
        <p:nvSpPr>
          <p:cNvPr id="71684" name="Rectangle 2"/>
          <p:cNvSpPr>
            <a:spLocks noGrp="1" noRot="1" noChangeAspect="1" noChangeArrowheads="1" noTextEdit="1"/>
          </p:cNvSpPr>
          <p:nvPr>
            <p:ph type="sldImg"/>
          </p:nvPr>
        </p:nvSpPr>
        <p:spPr>
          <a:xfrm>
            <a:off x="777875" y="1200150"/>
            <a:ext cx="5759450" cy="3240088"/>
          </a:xfrm>
          <a:ln/>
        </p:spPr>
      </p:sp>
      <p:sp>
        <p:nvSpPr>
          <p:cNvPr id="71685" name="Rectangle 3"/>
          <p:cNvSpPr>
            <a:spLocks noGrp="1" noChangeArrowheads="1"/>
          </p:cNvSpPr>
          <p:nvPr>
            <p:ph type="body" idx="1"/>
          </p:nvPr>
        </p:nvSpPr>
        <p:spPr>
          <a:noFill/>
          <a:ln/>
        </p:spPr>
        <p:txBody>
          <a:bodyPr lIns="97193" tIns="48600" rIns="97193" bIns="48600"/>
          <a:lstStyle/>
          <a:p>
            <a:pPr eaLnBrk="1" hangingPunct="1"/>
            <a:endParaRPr lang="en-US" dirty="0"/>
          </a:p>
        </p:txBody>
      </p:sp>
    </p:spTree>
    <p:extLst>
      <p:ext uri="{BB962C8B-B14F-4D97-AF65-F5344CB8AC3E}">
        <p14:creationId xmlns:p14="http://schemas.microsoft.com/office/powerpoint/2010/main" val="31209139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001CD6-0C6B-4A16-91A3-4DE31CFD6F8F}" type="slidenum">
              <a:rPr lang="en-US" smtClean="0"/>
              <a:t>28</a:t>
            </a:fld>
            <a:endParaRPr lang="en-US"/>
          </a:p>
        </p:txBody>
      </p:sp>
    </p:spTree>
    <p:extLst>
      <p:ext uri="{BB962C8B-B14F-4D97-AF65-F5344CB8AC3E}">
        <p14:creationId xmlns:p14="http://schemas.microsoft.com/office/powerpoint/2010/main" val="3132172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473522" indent="-473522">
              <a:buFont typeface="Arial" panose="020B0604020202020204" pitchFamily="34" charset="0"/>
              <a:buChar char="•"/>
            </a:pPr>
            <a:r>
              <a:rPr lang="en-US" sz="3300" dirty="0"/>
              <a:t>Integration Team Definition</a:t>
            </a:r>
          </a:p>
          <a:p>
            <a:pPr marL="947044" lvl="1" indent="-473522">
              <a:buFont typeface="Arial" panose="020B0604020202020204" pitchFamily="34" charset="0"/>
              <a:buChar char="•"/>
            </a:pPr>
            <a:r>
              <a:rPr lang="en-US" sz="2900" dirty="0"/>
              <a:t>The group of individuals assigned to ensure a payload completes all requirements (operations, safety, interface, etc.) and is ready to be flown, operated or conducted onboard ISS</a:t>
            </a:r>
          </a:p>
          <a:p>
            <a:pPr marL="947044" lvl="1" indent="-473522">
              <a:buFont typeface="Arial" panose="020B0604020202020204" pitchFamily="34" charset="0"/>
              <a:buChar char="•"/>
            </a:pPr>
            <a:r>
              <a:rPr lang="en-US" sz="2900" dirty="0"/>
              <a:t>This team is comprised of many members</a:t>
            </a:r>
          </a:p>
          <a:p>
            <a:pPr marL="1420566" lvl="2" indent="-473522">
              <a:buFont typeface="Arial" panose="020B0604020202020204" pitchFamily="34" charset="0"/>
              <a:buChar char="•"/>
            </a:pPr>
            <a:r>
              <a:rPr lang="en-US" sz="2600" dirty="0"/>
              <a:t>The Payload Integration Manager (PIM)</a:t>
            </a:r>
          </a:p>
          <a:p>
            <a:pPr marL="1894088" lvl="3" indent="-473522">
              <a:buFont typeface="Arial" panose="020B0604020202020204" pitchFamily="34" charset="0"/>
              <a:buChar char="•"/>
            </a:pPr>
            <a:r>
              <a:rPr lang="en-US" sz="2300" dirty="0"/>
              <a:t>Is the team focal point and facilitates communication and integration between the various team members</a:t>
            </a:r>
          </a:p>
          <a:p>
            <a:pPr marL="473522" indent="-473522">
              <a:buFont typeface="Arial" panose="020B0604020202020204" pitchFamily="34" charset="0"/>
              <a:buChar char="•"/>
            </a:pPr>
            <a:endParaRPr lang="en-US" dirty="0"/>
          </a:p>
          <a:p>
            <a:pPr marL="473522" indent="-473522">
              <a:buFont typeface="Arial" panose="020B0604020202020204" pitchFamily="34" charset="0"/>
              <a:buChar char="•"/>
            </a:pPr>
            <a:r>
              <a:rPr lang="en-US" dirty="0"/>
              <a:t>Payload Data Integrator (PDI)</a:t>
            </a:r>
          </a:p>
          <a:p>
            <a:pPr marL="947044" lvl="1" indent="-473522">
              <a:buFont typeface="Arial" panose="020B0604020202020204" pitchFamily="34" charset="0"/>
              <a:buChar char="•"/>
            </a:pPr>
            <a:r>
              <a:rPr lang="en-US" dirty="0"/>
              <a:t>Populate and propagate data into multiple ISS Program databases on behalf of the PD</a:t>
            </a:r>
          </a:p>
          <a:p>
            <a:pPr marL="947044" lvl="1" indent="-473522">
              <a:buFont typeface="Arial" panose="020B0604020202020204" pitchFamily="34" charset="0"/>
              <a:buChar char="•"/>
            </a:pPr>
            <a:r>
              <a:rPr lang="en-US" dirty="0"/>
              <a:t>Perform the initial data entry allowing the PD to provide the required data in any format</a:t>
            </a:r>
          </a:p>
          <a:p>
            <a:pPr marL="1420566" lvl="2" indent="-473522">
              <a:buFont typeface="Arial" panose="020B0604020202020204" pitchFamily="34" charset="0"/>
              <a:buChar char="•"/>
            </a:pPr>
            <a:r>
              <a:rPr lang="en-US" dirty="0"/>
              <a:t>Provides the propagation, management, and validation of data into other databases after initial entry</a:t>
            </a:r>
          </a:p>
          <a:p>
            <a:pPr marL="947044" lvl="1" indent="-473522">
              <a:buFont typeface="Arial" panose="020B0604020202020204" pitchFamily="34" charset="0"/>
              <a:buChar char="•"/>
            </a:pPr>
            <a:r>
              <a:rPr lang="en-US" dirty="0"/>
              <a:t>Works closely with the PIM throughout integration to provide reliable and timely data entry support to the PD</a:t>
            </a:r>
          </a:p>
          <a:p>
            <a:pPr marL="473522" indent="-473522">
              <a:buFont typeface="Arial" panose="020B0604020202020204" pitchFamily="34" charset="0"/>
              <a:buChar char="•"/>
            </a:pPr>
            <a:endParaRPr lang="en-US" dirty="0"/>
          </a:p>
          <a:p>
            <a:pPr marL="473522" indent="-473522">
              <a:buFont typeface="Arial" panose="020B0604020202020204" pitchFamily="34" charset="0"/>
              <a:buChar char="•"/>
            </a:pPr>
            <a:r>
              <a:rPr lang="en-US" dirty="0"/>
              <a:t>Research Integration Manager (RIM)</a:t>
            </a:r>
          </a:p>
          <a:p>
            <a:pPr marL="947044" lvl="1" indent="-473522">
              <a:buFont typeface="Arial" panose="020B0604020202020204" pitchFamily="34" charset="0"/>
              <a:buChar char="•"/>
            </a:pPr>
            <a:r>
              <a:rPr lang="en-US" dirty="0"/>
              <a:t>Work official NASA contractual agreements</a:t>
            </a:r>
          </a:p>
          <a:p>
            <a:pPr marL="1420566" lvl="2" indent="-473522">
              <a:buFont typeface="Arial" panose="020B0604020202020204" pitchFamily="34" charset="0"/>
              <a:buChar char="•"/>
            </a:pPr>
            <a:r>
              <a:rPr lang="en-US" dirty="0"/>
              <a:t>Provide NASA level concurrence</a:t>
            </a:r>
          </a:p>
          <a:p>
            <a:pPr marL="1420566" lvl="2" indent="-473522">
              <a:buFont typeface="Arial" panose="020B0604020202020204" pitchFamily="34" charset="0"/>
              <a:buChar char="•"/>
            </a:pPr>
            <a:r>
              <a:rPr lang="en-US" dirty="0"/>
              <a:t>Aid PD in Physical and IT Resource Access</a:t>
            </a:r>
          </a:p>
          <a:p>
            <a:pPr marL="947044" lvl="1" indent="-473522">
              <a:buFont typeface="Arial" panose="020B0604020202020204" pitchFamily="34" charset="0"/>
              <a:buChar char="•"/>
            </a:pPr>
            <a:r>
              <a:rPr lang="en-US" dirty="0"/>
              <a:t>Primary Payload interface to OZ Management</a:t>
            </a:r>
          </a:p>
          <a:p>
            <a:pPr marL="1420566" lvl="2" indent="-473522">
              <a:buFont typeface="Arial" panose="020B0604020202020204" pitchFamily="34" charset="0"/>
              <a:buChar char="•"/>
            </a:pPr>
            <a:r>
              <a:rPr lang="en-US" dirty="0"/>
              <a:t>Help coordinate Non-OZ resources to facilitate integration</a:t>
            </a:r>
          </a:p>
          <a:p>
            <a:pPr marL="947044" lvl="1" indent="-473522">
              <a:buFont typeface="Arial" panose="020B0604020202020204" pitchFamily="34" charset="0"/>
              <a:buChar char="•"/>
            </a:pPr>
            <a:r>
              <a:rPr lang="en-US" dirty="0"/>
              <a:t>Perform Pre-Integrated Payload List (IPL) PD integration</a:t>
            </a:r>
          </a:p>
          <a:p>
            <a:pPr marL="473522" indent="-473522">
              <a:buFont typeface="Arial" panose="020B0604020202020204" pitchFamily="34" charset="0"/>
              <a:buChar char="•"/>
            </a:pPr>
            <a:endParaRPr lang="en-US" dirty="0"/>
          </a:p>
          <a:p>
            <a:pPr marL="473522" indent="-473522">
              <a:buFont typeface="Arial" panose="020B0604020202020204" pitchFamily="34" charset="0"/>
              <a:buChar char="•"/>
            </a:pPr>
            <a:endParaRPr lang="en-US" dirty="0"/>
          </a:p>
          <a:p>
            <a:pPr marL="473522" indent="-473522">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329170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3467125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001CD6-0C6B-4A16-91A3-4DE31CFD6F8F}" type="slidenum">
              <a:rPr lang="en-US" smtClean="0"/>
              <a:t>5</a:t>
            </a:fld>
            <a:endParaRPr lang="en-US"/>
          </a:p>
        </p:txBody>
      </p:sp>
    </p:spTree>
    <p:extLst>
      <p:ext uri="{BB962C8B-B14F-4D97-AF65-F5344CB8AC3E}">
        <p14:creationId xmlns:p14="http://schemas.microsoft.com/office/powerpoint/2010/main" val="277016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baseline="0" dirty="0"/>
          </a:p>
          <a:p>
            <a:r>
              <a:rPr lang="en-US" baseline="0" dirty="0"/>
              <a:t>As we move through this process, the transitions between phases should be transparent to you. These are markers to ensure we are meeting the required milestones in each phase.</a:t>
            </a:r>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t>6</a:t>
            </a:fld>
            <a:endParaRPr lang="en-US"/>
          </a:p>
        </p:txBody>
      </p:sp>
    </p:spTree>
    <p:extLst>
      <p:ext uri="{BB962C8B-B14F-4D97-AF65-F5344CB8AC3E}">
        <p14:creationId xmlns:p14="http://schemas.microsoft.com/office/powerpoint/2010/main" val="3253378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651093" lvl="1" indent="-177571">
              <a:buFont typeface="Arial" panose="020B0604020202020204" pitchFamily="34" charset="0"/>
              <a:buChar char="•"/>
            </a:pPr>
            <a:r>
              <a:rPr lang="en-US" sz="1000" dirty="0"/>
              <a:t>Have a kickoff…explain what info we need and what we need to know about the payload.  Are design reviews planned, etc.</a:t>
            </a:r>
          </a:p>
          <a:p>
            <a:pPr marL="651093" lvl="1" indent="-177571">
              <a:buFont typeface="Arial" panose="020B0604020202020204" pitchFamily="34" charset="0"/>
              <a:buChar char="•"/>
            </a:pPr>
            <a:r>
              <a:rPr lang="en-US" sz="1000" dirty="0"/>
              <a:t>Discuss bridge team options.</a:t>
            </a:r>
          </a:p>
          <a:p>
            <a:pPr marL="1124615" lvl="2" indent="-177571">
              <a:buFont typeface="Arial" panose="020B0604020202020204" pitchFamily="34" charset="0"/>
              <a:buChar char="•"/>
            </a:pPr>
            <a:r>
              <a:rPr lang="en-US" sz="1000" dirty="0"/>
              <a:t>We can provide specific expertise various disciplines if needed.</a:t>
            </a:r>
          </a:p>
          <a:p>
            <a:pPr marL="651093" lvl="1" indent="-177571">
              <a:buFont typeface="Arial" panose="020B0604020202020204" pitchFamily="34" charset="0"/>
              <a:buChar char="•"/>
            </a:pPr>
            <a:r>
              <a:rPr lang="en-US" sz="1000" dirty="0"/>
              <a:t>Generate a PIA/Add to User’s List.</a:t>
            </a:r>
          </a:p>
          <a:p>
            <a:pPr marL="1124615" lvl="2" indent="-177571">
              <a:buFont typeface="Arial" panose="020B0604020202020204" pitchFamily="34" charset="0"/>
              <a:buChar char="•"/>
            </a:pPr>
            <a:r>
              <a:rPr lang="en-US" sz="1000" dirty="0"/>
              <a:t>Explain the purpose of the PIA</a:t>
            </a:r>
          </a:p>
          <a:p>
            <a:pPr marL="651093" lvl="1" indent="-177571">
              <a:buFont typeface="Arial" panose="020B0604020202020204" pitchFamily="34" charset="0"/>
              <a:buChar char="•"/>
            </a:pPr>
            <a:r>
              <a:rPr lang="en-US" sz="1000" dirty="0"/>
              <a:t>PIM builds integration schedule with all the key milestones to keep the PD on track and the Program informed of progress.</a:t>
            </a:r>
          </a:p>
        </p:txBody>
      </p:sp>
      <p:sp>
        <p:nvSpPr>
          <p:cNvPr id="4" name="Slide Number Placeholder 3"/>
          <p:cNvSpPr>
            <a:spLocks noGrp="1"/>
          </p:cNvSpPr>
          <p:nvPr>
            <p:ph type="sldNum" sz="quarter" idx="10"/>
          </p:nvPr>
        </p:nvSpPr>
        <p:spPr/>
        <p:txBody>
          <a:bodyPr/>
          <a:lstStyle/>
          <a:p>
            <a:fld id="{5B001CD6-0C6B-4A16-91A3-4DE31CFD6F8F}" type="slidenum">
              <a:rPr lang="en-US" smtClean="0"/>
              <a:t>7</a:t>
            </a:fld>
            <a:endParaRPr lang="en-US"/>
          </a:p>
        </p:txBody>
      </p:sp>
    </p:spTree>
    <p:extLst>
      <p:ext uri="{BB962C8B-B14F-4D97-AF65-F5344CB8AC3E}">
        <p14:creationId xmlns:p14="http://schemas.microsoft.com/office/powerpoint/2010/main" val="329601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473522" lvl="1"/>
            <a:endParaRPr lang="en-US" dirty="0"/>
          </a:p>
        </p:txBody>
      </p:sp>
      <p:sp>
        <p:nvSpPr>
          <p:cNvPr id="4" name="Slide Number Placeholder 3"/>
          <p:cNvSpPr>
            <a:spLocks noGrp="1"/>
          </p:cNvSpPr>
          <p:nvPr>
            <p:ph type="sldNum" sz="quarter" idx="10"/>
          </p:nvPr>
        </p:nvSpPr>
        <p:spPr/>
        <p:txBody>
          <a:bodyPr/>
          <a:lstStyle/>
          <a:p>
            <a:fld id="{5B001CD6-0C6B-4A16-91A3-4DE31CFD6F8F}" type="slidenum">
              <a:rPr lang="en-US" smtClean="0"/>
              <a:t>8</a:t>
            </a:fld>
            <a:endParaRPr lang="en-US"/>
          </a:p>
        </p:txBody>
      </p:sp>
    </p:spTree>
    <p:extLst>
      <p:ext uri="{BB962C8B-B14F-4D97-AF65-F5344CB8AC3E}">
        <p14:creationId xmlns:p14="http://schemas.microsoft.com/office/powerpoint/2010/main" val="3215339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651093" lvl="1" indent="-177571">
              <a:buFont typeface="Arial" panose="020B0604020202020204" pitchFamily="34" charset="0"/>
              <a:buChar char="•"/>
            </a:pPr>
            <a:r>
              <a:rPr lang="en-US" dirty="0"/>
              <a:t>ISF (Investigation Summary Form) will be requested – briefly explain this.</a:t>
            </a:r>
          </a:p>
          <a:p>
            <a:pPr marL="651093" lvl="1" indent="-177571">
              <a:buFont typeface="Arial" panose="020B0604020202020204" pitchFamily="34" charset="0"/>
              <a:buChar char="•"/>
            </a:pPr>
            <a:r>
              <a:rPr lang="en-US" dirty="0"/>
              <a:t>Part level manifest data will be provided.</a:t>
            </a:r>
          </a:p>
          <a:p>
            <a:pPr marL="651093" lvl="1" indent="-177571">
              <a:buFont typeface="Arial" panose="020B0604020202020204" pitchFamily="34" charset="0"/>
              <a:buChar char="•"/>
            </a:pPr>
            <a:r>
              <a:rPr lang="en-US" dirty="0"/>
              <a:t>Safety will check design for hazard control compliance.</a:t>
            </a:r>
          </a:p>
          <a:p>
            <a:pPr marL="651093" lvl="1" indent="-177571">
              <a:buFont typeface="Arial" panose="020B0604020202020204" pitchFamily="34" charset="0"/>
              <a:buChar char="•"/>
            </a:pPr>
            <a:r>
              <a:rPr lang="en-US" dirty="0"/>
              <a:t>Final topology.</a:t>
            </a:r>
          </a:p>
          <a:p>
            <a:pPr marL="651093" lvl="1" indent="-177571">
              <a:buFont typeface="Arial" panose="020B0604020202020204" pitchFamily="34" charset="0"/>
              <a:buChar char="•"/>
            </a:pPr>
            <a:r>
              <a:rPr lang="en-US" dirty="0"/>
              <a:t>Crew procedure inputs will be provided.</a:t>
            </a:r>
          </a:p>
          <a:p>
            <a:pPr marL="651093" lvl="1" indent="-177571">
              <a:buFont typeface="Arial" panose="020B0604020202020204" pitchFamily="34" charset="0"/>
              <a:buChar char="•"/>
            </a:pPr>
            <a:r>
              <a:rPr lang="en-US" dirty="0"/>
              <a:t>Software test products will be provided.</a:t>
            </a:r>
          </a:p>
        </p:txBody>
      </p:sp>
      <p:sp>
        <p:nvSpPr>
          <p:cNvPr id="4" name="Slide Number Placeholder 3"/>
          <p:cNvSpPr>
            <a:spLocks noGrp="1"/>
          </p:cNvSpPr>
          <p:nvPr>
            <p:ph type="sldNum" sz="quarter" idx="10"/>
          </p:nvPr>
        </p:nvSpPr>
        <p:spPr/>
        <p:txBody>
          <a:bodyPr/>
          <a:lstStyle/>
          <a:p>
            <a:fld id="{5B001CD6-0C6B-4A16-91A3-4DE31CFD6F8F}" type="slidenum">
              <a:rPr lang="en-US" smtClean="0"/>
              <a:t>9</a:t>
            </a:fld>
            <a:endParaRPr lang="en-US"/>
          </a:p>
        </p:txBody>
      </p:sp>
    </p:spTree>
    <p:extLst>
      <p:ext uri="{BB962C8B-B14F-4D97-AF65-F5344CB8AC3E}">
        <p14:creationId xmlns:p14="http://schemas.microsoft.com/office/powerpoint/2010/main" val="2300178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891" indent="0" algn="ctr">
              <a:buNone/>
              <a:defRPr/>
            </a:lvl2pPr>
            <a:lvl3pPr marL="685783" indent="0" algn="ctr">
              <a:buNone/>
              <a:defRPr/>
            </a:lvl3pPr>
            <a:lvl4pPr marL="1028674" indent="0" algn="ctr">
              <a:buNone/>
              <a:defRPr/>
            </a:lvl4pPr>
            <a:lvl5pPr marL="1371566" indent="0" algn="ctr">
              <a:buNone/>
              <a:defRPr/>
            </a:lvl5pPr>
            <a:lvl6pPr marL="1714457" indent="0" algn="ctr">
              <a:buNone/>
              <a:defRPr/>
            </a:lvl6pPr>
            <a:lvl7pPr marL="2057349" indent="0" algn="ctr">
              <a:buNone/>
              <a:defRPr/>
            </a:lvl7pPr>
            <a:lvl8pPr marL="2400240" indent="0" algn="ctr">
              <a:buNone/>
              <a:defRPr/>
            </a:lvl8pPr>
            <a:lvl9pPr marL="2743131" indent="0" algn="ctr">
              <a:buNone/>
              <a:defRPr/>
            </a:lvl9pPr>
          </a:lstStyle>
          <a:p>
            <a:r>
              <a:rPr lang="en-US"/>
              <a:t>Click to edit Master subtitle style</a:t>
            </a:r>
          </a:p>
        </p:txBody>
      </p:sp>
    </p:spTree>
    <p:extLst>
      <p:ext uri="{BB962C8B-B14F-4D97-AF65-F5344CB8AC3E}">
        <p14:creationId xmlns:p14="http://schemas.microsoft.com/office/powerpoint/2010/main" val="1882159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0709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5"/>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5"/>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54995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609600" y="1600206"/>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035954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609600" y="1600206"/>
            <a:ext cx="10972800" cy="4525963"/>
          </a:xfrm>
        </p:spPr>
        <p:txBody>
          <a:bodyPr/>
          <a:lstStyle/>
          <a:p>
            <a:pPr lvl="0"/>
            <a:endParaRPr lang="en-US" noProof="0"/>
          </a:p>
        </p:txBody>
      </p:sp>
    </p:spTree>
    <p:extLst>
      <p:ext uri="{BB962C8B-B14F-4D97-AF65-F5344CB8AC3E}">
        <p14:creationId xmlns:p14="http://schemas.microsoft.com/office/powerpoint/2010/main" val="37407592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0281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5" name="Rectangle 6"/>
          <p:cNvSpPr>
            <a:spLocks noGrp="1" noChangeArrowheads="1"/>
          </p:cNvSpPr>
          <p:nvPr>
            <p:ph type="sldNum" sz="quarter" idx="11"/>
          </p:nvPr>
        </p:nvSpPr>
        <p:spPr>
          <a:xfrm>
            <a:off x="10458824" y="6248400"/>
            <a:ext cx="1377576" cy="457200"/>
          </a:xfrm>
          <a:prstGeom prst="rect">
            <a:avLst/>
          </a:prstGeom>
        </p:spPr>
        <p:txBody>
          <a:bodyPr/>
          <a:lstStyle>
            <a:lvl1pPr>
              <a:defRPr/>
            </a:lvl1pPr>
          </a:lstStyle>
          <a:p>
            <a:pPr>
              <a:defRPr/>
            </a:pPr>
            <a:r>
              <a:rPr lang="en-US" dirty="0"/>
              <a:t>Page </a:t>
            </a:r>
            <a:fld id="{77D0D9D1-0FF5-491E-A9AD-62460D337710}" type="slidenum">
              <a:rPr lang="en-US"/>
              <a:pPr>
                <a:defRPr/>
              </a:pPr>
              <a:t>‹#›</a:t>
            </a:fld>
            <a:endParaRPr lang="en-US" dirty="0"/>
          </a:p>
        </p:txBody>
      </p:sp>
    </p:spTree>
    <p:extLst>
      <p:ext uri="{BB962C8B-B14F-4D97-AF65-F5344CB8AC3E}">
        <p14:creationId xmlns:p14="http://schemas.microsoft.com/office/powerpoint/2010/main" val="2074546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5" name="Rectangle 6"/>
          <p:cNvSpPr>
            <a:spLocks noGrp="1" noChangeArrowheads="1"/>
          </p:cNvSpPr>
          <p:nvPr>
            <p:ph type="sldNum" sz="quarter" idx="11"/>
          </p:nvPr>
        </p:nvSpPr>
        <p:spPr>
          <a:xfrm>
            <a:off x="10458824" y="6248400"/>
            <a:ext cx="1377576" cy="457200"/>
          </a:xfrm>
          <a:prstGeom prst="rect">
            <a:avLst/>
          </a:prstGeom>
        </p:spPr>
        <p:txBody>
          <a:bodyPr/>
          <a:lstStyle>
            <a:lvl1pPr>
              <a:defRPr/>
            </a:lvl1pPr>
          </a:lstStyle>
          <a:p>
            <a:pPr>
              <a:defRPr/>
            </a:pPr>
            <a:r>
              <a:rPr lang="en-US" dirty="0"/>
              <a:t>Page </a:t>
            </a:r>
            <a:fld id="{77D0D9D1-0FF5-491E-A9AD-62460D337710}" type="slidenum">
              <a:rPr lang="en-US"/>
              <a:pPr>
                <a:defRPr/>
              </a:pPr>
              <a:t>‹#›</a:t>
            </a:fld>
            <a:endParaRPr lang="en-US" dirty="0"/>
          </a:p>
        </p:txBody>
      </p:sp>
    </p:spTree>
    <p:extLst>
      <p:ext uri="{BB962C8B-B14F-4D97-AF65-F5344CB8AC3E}">
        <p14:creationId xmlns:p14="http://schemas.microsoft.com/office/powerpoint/2010/main" val="11636206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5" name="Rectangle 6"/>
          <p:cNvSpPr>
            <a:spLocks noGrp="1" noChangeArrowheads="1"/>
          </p:cNvSpPr>
          <p:nvPr>
            <p:ph type="sldNum" sz="quarter" idx="11"/>
          </p:nvPr>
        </p:nvSpPr>
        <p:spPr>
          <a:xfrm>
            <a:off x="10458824" y="6248400"/>
            <a:ext cx="1377576" cy="457200"/>
          </a:xfrm>
          <a:prstGeom prst="rect">
            <a:avLst/>
          </a:prstGeom>
        </p:spPr>
        <p:txBody>
          <a:bodyPr/>
          <a:lstStyle>
            <a:lvl1pPr>
              <a:defRPr/>
            </a:lvl1pPr>
          </a:lstStyle>
          <a:p>
            <a:pPr>
              <a:defRPr/>
            </a:pPr>
            <a:r>
              <a:rPr lang="en-US" dirty="0"/>
              <a:t>Page </a:t>
            </a:r>
            <a:fld id="{77D0D9D1-0FF5-491E-A9AD-62460D337710}" type="slidenum">
              <a:rPr lang="en-US"/>
              <a:pPr>
                <a:defRPr/>
              </a:pPr>
              <a:t>‹#›</a:t>
            </a:fld>
            <a:endParaRPr lang="en-US" dirty="0"/>
          </a:p>
        </p:txBody>
      </p:sp>
    </p:spTree>
    <p:extLst>
      <p:ext uri="{BB962C8B-B14F-4D97-AF65-F5344CB8AC3E}">
        <p14:creationId xmlns:p14="http://schemas.microsoft.com/office/powerpoint/2010/main" val="1163439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3339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891" indent="0">
              <a:buNone/>
              <a:defRPr sz="1351"/>
            </a:lvl2pPr>
            <a:lvl3pPr marL="685783" indent="0">
              <a:buNone/>
              <a:defRPr sz="1200"/>
            </a:lvl3pPr>
            <a:lvl4pPr marL="1028674" indent="0">
              <a:buNone/>
              <a:defRPr sz="1051"/>
            </a:lvl4pPr>
            <a:lvl5pPr marL="1371566" indent="0">
              <a:buNone/>
              <a:defRPr sz="1051"/>
            </a:lvl5pPr>
            <a:lvl6pPr marL="1714457" indent="0">
              <a:buNone/>
              <a:defRPr sz="1051"/>
            </a:lvl6pPr>
            <a:lvl7pPr marL="2057349" indent="0">
              <a:buNone/>
              <a:defRPr sz="1051"/>
            </a:lvl7pPr>
            <a:lvl8pPr marL="2400240" indent="0">
              <a:buNone/>
              <a:defRPr sz="1051"/>
            </a:lvl8pPr>
            <a:lvl9pPr marL="2743131" indent="0">
              <a:buNone/>
              <a:defRPr sz="1051"/>
            </a:lvl9pPr>
          </a:lstStyle>
          <a:p>
            <a:pPr lvl="0"/>
            <a:r>
              <a:rPr lang="en-US"/>
              <a:t>Click to edit Master text styles</a:t>
            </a:r>
          </a:p>
        </p:txBody>
      </p:sp>
    </p:spTree>
    <p:extLst>
      <p:ext uri="{BB962C8B-B14F-4D97-AF65-F5344CB8AC3E}">
        <p14:creationId xmlns:p14="http://schemas.microsoft.com/office/powerpoint/2010/main" val="1596686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1"/>
            </a:lvl4pPr>
            <a:lvl5pPr>
              <a:defRPr sz="1351"/>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1"/>
            </a:lvl4pPr>
            <a:lvl5pPr>
              <a:defRPr sz="1351"/>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9755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1" indent="0">
              <a:buNone/>
              <a:defRPr sz="1500" b="1"/>
            </a:lvl2pPr>
            <a:lvl3pPr marL="685783" indent="0">
              <a:buNone/>
              <a:defRPr sz="1351" b="1"/>
            </a:lvl3pPr>
            <a:lvl4pPr marL="1028674" indent="0">
              <a:buNone/>
              <a:defRPr sz="1200" b="1"/>
            </a:lvl4pPr>
            <a:lvl5pPr marL="1371566" indent="0">
              <a:buNone/>
              <a:defRPr sz="1200" b="1"/>
            </a:lvl5pPr>
            <a:lvl6pPr marL="1714457" indent="0">
              <a:buNone/>
              <a:defRPr sz="1200" b="1"/>
            </a:lvl6pPr>
            <a:lvl7pPr marL="2057349" indent="0">
              <a:buNone/>
              <a:defRPr sz="1200" b="1"/>
            </a:lvl7pPr>
            <a:lvl8pPr marL="2400240" indent="0">
              <a:buNone/>
              <a:defRPr sz="1200" b="1"/>
            </a:lvl8pPr>
            <a:lvl9pPr marL="2743131"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1"/>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800" b="1"/>
            </a:lvl1pPr>
            <a:lvl2pPr marL="342891" indent="0">
              <a:buNone/>
              <a:defRPr sz="1500" b="1"/>
            </a:lvl2pPr>
            <a:lvl3pPr marL="685783" indent="0">
              <a:buNone/>
              <a:defRPr sz="1351" b="1"/>
            </a:lvl3pPr>
            <a:lvl4pPr marL="1028674" indent="0">
              <a:buNone/>
              <a:defRPr sz="1200" b="1"/>
            </a:lvl4pPr>
            <a:lvl5pPr marL="1371566" indent="0">
              <a:buNone/>
              <a:defRPr sz="1200" b="1"/>
            </a:lvl5pPr>
            <a:lvl6pPr marL="1714457" indent="0">
              <a:buNone/>
              <a:defRPr sz="1200" b="1"/>
            </a:lvl6pPr>
            <a:lvl7pPr marL="2057349" indent="0">
              <a:buNone/>
              <a:defRPr sz="1200" b="1"/>
            </a:lvl7pPr>
            <a:lvl8pPr marL="2400240" indent="0">
              <a:buNone/>
              <a:defRPr sz="1200" b="1"/>
            </a:lvl8pPr>
            <a:lvl9pPr marL="2743131"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800"/>
            </a:lvl1pPr>
            <a:lvl2pPr>
              <a:defRPr sz="1500"/>
            </a:lvl2pPr>
            <a:lvl3pPr>
              <a:defRPr sz="1351"/>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79366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11200" y="1447800"/>
            <a:ext cx="10972800" cy="1143000"/>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641324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407585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1"/>
            </a:lvl1pPr>
            <a:lvl2pPr marL="342891" indent="0">
              <a:buNone/>
              <a:defRPr sz="900"/>
            </a:lvl2pPr>
            <a:lvl3pPr marL="685783" indent="0">
              <a:buNone/>
              <a:defRPr sz="751"/>
            </a:lvl3pPr>
            <a:lvl4pPr marL="1028674" indent="0">
              <a:buNone/>
              <a:defRPr sz="675"/>
            </a:lvl4pPr>
            <a:lvl5pPr marL="1371566" indent="0">
              <a:buNone/>
              <a:defRPr sz="675"/>
            </a:lvl5pPr>
            <a:lvl6pPr marL="1714457" indent="0">
              <a:buNone/>
              <a:defRPr sz="675"/>
            </a:lvl6pPr>
            <a:lvl7pPr marL="2057349" indent="0">
              <a:buNone/>
              <a:defRPr sz="675"/>
            </a:lvl7pPr>
            <a:lvl8pPr marL="2400240" indent="0">
              <a:buNone/>
              <a:defRPr sz="675"/>
            </a:lvl8pPr>
            <a:lvl9pPr marL="2743131" indent="0">
              <a:buNone/>
              <a:defRPr sz="675"/>
            </a:lvl9pPr>
          </a:lstStyle>
          <a:p>
            <a:pPr lvl="0"/>
            <a:r>
              <a:rPr lang="en-US"/>
              <a:t>Click to edit Master text styles</a:t>
            </a:r>
          </a:p>
        </p:txBody>
      </p:sp>
    </p:spTree>
    <p:extLst>
      <p:ext uri="{BB962C8B-B14F-4D97-AF65-F5344CB8AC3E}">
        <p14:creationId xmlns:p14="http://schemas.microsoft.com/office/powerpoint/2010/main" val="1875161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1" indent="0">
              <a:buNone/>
              <a:defRPr sz="2100"/>
            </a:lvl2pPr>
            <a:lvl3pPr marL="685783" indent="0">
              <a:buNone/>
              <a:defRPr sz="1800"/>
            </a:lvl3pPr>
            <a:lvl4pPr marL="1028674" indent="0">
              <a:buNone/>
              <a:defRPr sz="1500"/>
            </a:lvl4pPr>
            <a:lvl5pPr marL="1371566" indent="0">
              <a:buNone/>
              <a:defRPr sz="1500"/>
            </a:lvl5pPr>
            <a:lvl6pPr marL="1714457" indent="0">
              <a:buNone/>
              <a:defRPr sz="1500"/>
            </a:lvl6pPr>
            <a:lvl7pPr marL="2057349" indent="0">
              <a:buNone/>
              <a:defRPr sz="1500"/>
            </a:lvl7pPr>
            <a:lvl8pPr marL="2400240" indent="0">
              <a:buNone/>
              <a:defRPr sz="1500"/>
            </a:lvl8pPr>
            <a:lvl9pPr marL="2743131" indent="0">
              <a:buNone/>
              <a:defRPr sz="15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1"/>
            </a:lvl1pPr>
            <a:lvl2pPr marL="342891" indent="0">
              <a:buNone/>
              <a:defRPr sz="900"/>
            </a:lvl2pPr>
            <a:lvl3pPr marL="685783" indent="0">
              <a:buNone/>
              <a:defRPr sz="751"/>
            </a:lvl3pPr>
            <a:lvl4pPr marL="1028674" indent="0">
              <a:buNone/>
              <a:defRPr sz="675"/>
            </a:lvl4pPr>
            <a:lvl5pPr marL="1371566" indent="0">
              <a:buNone/>
              <a:defRPr sz="675"/>
            </a:lvl5pPr>
            <a:lvl6pPr marL="1714457" indent="0">
              <a:buNone/>
              <a:defRPr sz="675"/>
            </a:lvl6pPr>
            <a:lvl7pPr marL="2057349" indent="0">
              <a:buNone/>
              <a:defRPr sz="675"/>
            </a:lvl7pPr>
            <a:lvl8pPr marL="2400240" indent="0">
              <a:buNone/>
              <a:defRPr sz="675"/>
            </a:lvl8pPr>
            <a:lvl9pPr marL="2743131" indent="0">
              <a:buNone/>
              <a:defRPr sz="675"/>
            </a:lvl9pPr>
          </a:lstStyle>
          <a:p>
            <a:pPr lvl="0"/>
            <a:r>
              <a:rPr lang="en-US"/>
              <a:t>Click to edit Master text styles</a:t>
            </a:r>
          </a:p>
        </p:txBody>
      </p:sp>
    </p:spTree>
    <p:extLst>
      <p:ext uri="{BB962C8B-B14F-4D97-AF65-F5344CB8AC3E}">
        <p14:creationId xmlns:p14="http://schemas.microsoft.com/office/powerpoint/2010/main" val="4280444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microsoft.com/office/2007/relationships/hdphoto" Target="../media/hdphoto1.wdp"/><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Picture 9"/>
          <p:cNvPicPr>
            <a:picLocks/>
          </p:cNvPicPr>
          <p:nvPr userDrawn="1"/>
        </p:nvPicPr>
        <p:blipFill rotWithShape="1">
          <a:blip r:embed="rId19" cstate="print">
            <a:lum bright="70000" contrast="-70000"/>
            <a:extLst>
              <a:ext uri="{28A0092B-C50C-407E-A947-70E740481C1C}">
                <a14:useLocalDpi xmlns:a14="http://schemas.microsoft.com/office/drawing/2010/main" val="0"/>
              </a:ext>
            </a:extLst>
          </a:blip>
          <a:srcRect t="8822" b="2948"/>
          <a:stretch/>
        </p:blipFill>
        <p:spPr>
          <a:xfrm>
            <a:off x="0" y="0"/>
            <a:ext cx="12192000" cy="6858000"/>
          </a:xfrm>
          <a:prstGeom prst="rect">
            <a:avLst/>
          </a:prstGeom>
          <a:effectLst>
            <a:softEdge rad="635000"/>
          </a:effectLst>
        </p:spPr>
      </p:pic>
      <p:sp>
        <p:nvSpPr>
          <p:cNvPr id="1026" name="Rectangle 3"/>
          <p:cNvSpPr>
            <a:spLocks noGrp="1" noChangeArrowheads="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Line 18"/>
          <p:cNvSpPr>
            <a:spLocks noChangeShapeType="1"/>
          </p:cNvSpPr>
          <p:nvPr userDrawn="1"/>
        </p:nvSpPr>
        <p:spPr bwMode="auto">
          <a:xfrm flipH="1">
            <a:off x="1524000" y="6654798"/>
            <a:ext cx="10517717"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351"/>
          </a:p>
        </p:txBody>
      </p:sp>
      <p:sp>
        <p:nvSpPr>
          <p:cNvPr id="1029" name="Rectangle 19"/>
          <p:cNvSpPr>
            <a:spLocks noChangeArrowheads="1"/>
          </p:cNvSpPr>
          <p:nvPr userDrawn="1"/>
        </p:nvSpPr>
        <p:spPr bwMode="auto">
          <a:xfrm>
            <a:off x="243419" y="6554791"/>
            <a:ext cx="637196" cy="171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867" tIns="33339" rIns="67867" bIns="33339">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en-US" sz="675" b="1"/>
              <a:t>Page No. </a:t>
            </a:r>
            <a:fld id="{23C88223-F54C-4AAD-9EE5-1C4E94FEC8F3}" type="slidenum">
              <a:rPr lang="en-US" altLang="en-US" sz="675" b="1" smtClean="0"/>
              <a:pPr>
                <a:defRPr/>
              </a:pPr>
              <a:t>‹#›</a:t>
            </a:fld>
            <a:endParaRPr lang="en-US" altLang="en-US" sz="675" b="1"/>
          </a:p>
        </p:txBody>
      </p:sp>
      <p:sp>
        <p:nvSpPr>
          <p:cNvPr id="7" name="Line 18"/>
          <p:cNvSpPr>
            <a:spLocks noChangeShapeType="1"/>
          </p:cNvSpPr>
          <p:nvPr userDrawn="1"/>
        </p:nvSpPr>
        <p:spPr bwMode="auto">
          <a:xfrm flipH="1">
            <a:off x="882212" y="1097069"/>
            <a:ext cx="10517717"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351"/>
          </a:p>
        </p:txBody>
      </p:sp>
      <p:sp>
        <p:nvSpPr>
          <p:cNvPr id="2" name="TextBox 1"/>
          <p:cNvSpPr txBox="1"/>
          <p:nvPr userDrawn="1"/>
        </p:nvSpPr>
        <p:spPr>
          <a:xfrm>
            <a:off x="2487386" y="6631928"/>
            <a:ext cx="7224888" cy="246221"/>
          </a:xfrm>
          <a:prstGeom prst="rect">
            <a:avLst/>
          </a:prstGeom>
          <a:noFill/>
        </p:spPr>
        <p:txBody>
          <a:bodyPr wrap="square" rtlCol="0">
            <a:spAutoFit/>
          </a:bodyPr>
          <a:lstStyle/>
          <a:p>
            <a:pPr algn="ctr"/>
            <a:r>
              <a:rPr lang="en-US" sz="1000" dirty="0"/>
              <a:t>Non-Technical /</a:t>
            </a:r>
            <a:r>
              <a:rPr lang="en-US" sz="1000" baseline="0" dirty="0"/>
              <a:t> Administrative Data Only (Not subject to EAR or ITAR Export Regulations)</a:t>
            </a:r>
            <a:endParaRPr lang="en-US" sz="1000" dirty="0"/>
          </a:p>
        </p:txBody>
      </p:sp>
      <p:pic>
        <p:nvPicPr>
          <p:cNvPr id="12" name="Picture 22"/>
          <p:cNvPicPr>
            <a:picLocks noChangeAspect="1" noChangeArrowheads="1"/>
          </p:cNvPicPr>
          <p:nvPr userDrawn="1"/>
        </p:nvPicPr>
        <p:blipFill>
          <a:blip r:embed="rId20" cstate="print">
            <a:extLst>
              <a:ext uri="{BEBA8EAE-BF5A-486C-A8C5-ECC9F3942E4B}">
                <a14:imgProps xmlns:a14="http://schemas.microsoft.com/office/drawing/2010/main">
                  <a14:imgLayer r:embed="rId21">
                    <a14:imgEffect>
                      <a14:backgroundRemoval t="0" b="100000" l="0" r="100000">
                        <a14:foregroundMark x1="14567" y1="57820" x2="12992" y2="41232"/>
                        <a14:foregroundMark x1="33858" y1="58294" x2="40157" y2="43128"/>
                        <a14:foregroundMark x1="61024" y1="42180" x2="58661" y2="58768"/>
                        <a14:foregroundMark x1="59449" y1="42180" x2="53543" y2="49763"/>
                        <a14:foregroundMark x1="25984" y1="30332" x2="46850" y2="70142"/>
                        <a14:foregroundMark x1="24016" y1="55924" x2="15748" y2="39810"/>
                        <a14:foregroundMark x1="67323" y1="59716" x2="72441" y2="41232"/>
                        <a14:foregroundMark x1="15354" y1="89573" x2="15354" y2="89573"/>
                        <a14:foregroundMark x1="12598" y1="92891" x2="12598" y2="92891"/>
                        <a14:foregroundMark x1="95276" y1="13744" x2="95276" y2="13744"/>
                        <a14:foregroundMark x1="1575" y1="63981" x2="1575" y2="63981"/>
                      </a14:backgroundRemoval>
                    </a14:imgEffect>
                  </a14:imgLayer>
                </a14:imgProps>
              </a:ext>
              <a:ext uri="{28A0092B-C50C-407E-A947-70E740481C1C}">
                <a14:useLocalDpi xmlns:a14="http://schemas.microsoft.com/office/drawing/2010/main" val="0"/>
              </a:ext>
            </a:extLst>
          </a:blip>
          <a:stretch>
            <a:fillRect/>
          </a:stretch>
        </p:blipFill>
        <p:spPr bwMode="auto">
          <a:xfrm>
            <a:off x="10984415" y="134115"/>
            <a:ext cx="1055185" cy="87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C:\Users\os958e\AppData\Local\Microsoft\Windows\INetCache\Content.Word\ISS Logo.jpg"/>
          <p:cNvPicPr>
            <a:picLocks noChangeAspect="1"/>
          </p:cNvPicPr>
          <p:nvPr userDrawn="1"/>
        </p:nvPicPr>
        <p:blipFill>
          <a:blip r:embed="rId22" cstate="print">
            <a:extLst>
              <a:ext uri="{28A0092B-C50C-407E-A947-70E740481C1C}">
                <a14:useLocalDpi xmlns:a14="http://schemas.microsoft.com/office/drawing/2010/main" val="0"/>
              </a:ext>
            </a:extLst>
          </a:blip>
          <a:srcRect/>
          <a:stretch>
            <a:fillRect/>
          </a:stretch>
        </p:blipFill>
        <p:spPr bwMode="auto">
          <a:xfrm>
            <a:off x="162637" y="114300"/>
            <a:ext cx="969376" cy="960120"/>
          </a:xfrm>
          <a:prstGeom prst="rect">
            <a:avLst/>
          </a:prstGeom>
          <a:noFill/>
          <a:ln>
            <a:noFill/>
          </a:ln>
        </p:spPr>
      </p:pic>
    </p:spTree>
    <p:extLst>
      <p:ext uri="{BB962C8B-B14F-4D97-AF65-F5344CB8AC3E}">
        <p14:creationId xmlns:p14="http://schemas.microsoft.com/office/powerpoint/2010/main" val="25227179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8" r:id="rId15"/>
    <p:sldLayoutId id="2147483680" r:id="rId16"/>
    <p:sldLayoutId id="2147483687" r:id="rId17"/>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charset="0"/>
        </a:defRPr>
      </a:lvl2pPr>
      <a:lvl3pPr algn="ctr" rtl="0" eaLnBrk="0" fontAlgn="base" hangingPunct="0">
        <a:spcBef>
          <a:spcPct val="0"/>
        </a:spcBef>
        <a:spcAft>
          <a:spcPct val="0"/>
        </a:spcAft>
        <a:defRPr sz="3300">
          <a:solidFill>
            <a:schemeClr val="tx2"/>
          </a:solidFill>
          <a:latin typeface="Arial" charset="0"/>
        </a:defRPr>
      </a:lvl3pPr>
      <a:lvl4pPr algn="ctr" rtl="0" eaLnBrk="0" fontAlgn="base" hangingPunct="0">
        <a:spcBef>
          <a:spcPct val="0"/>
        </a:spcBef>
        <a:spcAft>
          <a:spcPct val="0"/>
        </a:spcAft>
        <a:defRPr sz="3300">
          <a:solidFill>
            <a:schemeClr val="tx2"/>
          </a:solidFill>
          <a:latin typeface="Arial" charset="0"/>
        </a:defRPr>
      </a:lvl4pPr>
      <a:lvl5pPr algn="ctr" rtl="0" eaLnBrk="0" fontAlgn="base" hangingPunct="0">
        <a:spcBef>
          <a:spcPct val="0"/>
        </a:spcBef>
        <a:spcAft>
          <a:spcPct val="0"/>
        </a:spcAft>
        <a:defRPr sz="3300">
          <a:solidFill>
            <a:schemeClr val="tx2"/>
          </a:solidFill>
          <a:latin typeface="Arial" charset="0"/>
        </a:defRPr>
      </a:lvl5pPr>
      <a:lvl6pPr marL="342891" algn="ctr" rtl="0" fontAlgn="base">
        <a:spcBef>
          <a:spcPct val="0"/>
        </a:spcBef>
        <a:spcAft>
          <a:spcPct val="0"/>
        </a:spcAft>
        <a:defRPr sz="3300">
          <a:solidFill>
            <a:schemeClr val="tx2"/>
          </a:solidFill>
          <a:latin typeface="Arial" charset="0"/>
        </a:defRPr>
      </a:lvl6pPr>
      <a:lvl7pPr marL="685783" algn="ctr" rtl="0" fontAlgn="base">
        <a:spcBef>
          <a:spcPct val="0"/>
        </a:spcBef>
        <a:spcAft>
          <a:spcPct val="0"/>
        </a:spcAft>
        <a:defRPr sz="3300">
          <a:solidFill>
            <a:schemeClr val="tx2"/>
          </a:solidFill>
          <a:latin typeface="Arial" charset="0"/>
        </a:defRPr>
      </a:lvl7pPr>
      <a:lvl8pPr marL="1028674" algn="ctr" rtl="0" fontAlgn="base">
        <a:spcBef>
          <a:spcPct val="0"/>
        </a:spcBef>
        <a:spcAft>
          <a:spcPct val="0"/>
        </a:spcAft>
        <a:defRPr sz="3300">
          <a:solidFill>
            <a:schemeClr val="tx2"/>
          </a:solidFill>
          <a:latin typeface="Arial" charset="0"/>
        </a:defRPr>
      </a:lvl8pPr>
      <a:lvl9pPr marL="1371566" algn="ctr" rtl="0" fontAlgn="base">
        <a:spcBef>
          <a:spcPct val="0"/>
        </a:spcBef>
        <a:spcAft>
          <a:spcPct val="0"/>
        </a:spcAft>
        <a:defRPr sz="3300">
          <a:solidFill>
            <a:schemeClr val="tx2"/>
          </a:solidFill>
          <a:latin typeface="Arial" charset="0"/>
        </a:defRPr>
      </a:lvl9pPr>
    </p:titleStyle>
    <p:body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783" rtl="0" eaLnBrk="1" latinLnBrk="0" hangingPunct="1">
        <a:defRPr sz="1351" kern="1200">
          <a:solidFill>
            <a:schemeClr val="tx1"/>
          </a:solidFill>
          <a:latin typeface="+mn-lt"/>
          <a:ea typeface="+mn-ea"/>
          <a:cs typeface="+mn-cs"/>
        </a:defRPr>
      </a:lvl1pPr>
      <a:lvl2pPr marL="342891" algn="l" defTabSz="685783" rtl="0" eaLnBrk="1" latinLnBrk="0" hangingPunct="1">
        <a:defRPr sz="1351" kern="1200">
          <a:solidFill>
            <a:schemeClr val="tx1"/>
          </a:solidFill>
          <a:latin typeface="+mn-lt"/>
          <a:ea typeface="+mn-ea"/>
          <a:cs typeface="+mn-cs"/>
        </a:defRPr>
      </a:lvl2pPr>
      <a:lvl3pPr marL="685783" algn="l" defTabSz="685783" rtl="0" eaLnBrk="1" latinLnBrk="0" hangingPunct="1">
        <a:defRPr sz="1351" kern="1200">
          <a:solidFill>
            <a:schemeClr val="tx1"/>
          </a:solidFill>
          <a:latin typeface="+mn-lt"/>
          <a:ea typeface="+mn-ea"/>
          <a:cs typeface="+mn-cs"/>
        </a:defRPr>
      </a:lvl3pPr>
      <a:lvl4pPr marL="1028674" algn="l" defTabSz="685783" rtl="0" eaLnBrk="1" latinLnBrk="0" hangingPunct="1">
        <a:defRPr sz="1351" kern="1200">
          <a:solidFill>
            <a:schemeClr val="tx1"/>
          </a:solidFill>
          <a:latin typeface="+mn-lt"/>
          <a:ea typeface="+mn-ea"/>
          <a:cs typeface="+mn-cs"/>
        </a:defRPr>
      </a:lvl4pPr>
      <a:lvl5pPr marL="1371566" algn="l" defTabSz="685783" rtl="0" eaLnBrk="1" latinLnBrk="0" hangingPunct="1">
        <a:defRPr sz="1351" kern="1200">
          <a:solidFill>
            <a:schemeClr val="tx1"/>
          </a:solidFill>
          <a:latin typeface="+mn-lt"/>
          <a:ea typeface="+mn-ea"/>
          <a:cs typeface="+mn-cs"/>
        </a:defRPr>
      </a:lvl5pPr>
      <a:lvl6pPr marL="1714457" algn="l" defTabSz="685783" rtl="0" eaLnBrk="1" latinLnBrk="0" hangingPunct="1">
        <a:defRPr sz="1351" kern="1200">
          <a:solidFill>
            <a:schemeClr val="tx1"/>
          </a:solidFill>
          <a:latin typeface="+mn-lt"/>
          <a:ea typeface="+mn-ea"/>
          <a:cs typeface="+mn-cs"/>
        </a:defRPr>
      </a:lvl6pPr>
      <a:lvl7pPr marL="2057349" algn="l" defTabSz="685783" rtl="0" eaLnBrk="1" latinLnBrk="0" hangingPunct="1">
        <a:defRPr sz="1351" kern="1200">
          <a:solidFill>
            <a:schemeClr val="tx1"/>
          </a:solidFill>
          <a:latin typeface="+mn-lt"/>
          <a:ea typeface="+mn-ea"/>
          <a:cs typeface="+mn-cs"/>
        </a:defRPr>
      </a:lvl7pPr>
      <a:lvl8pPr marL="2400240" algn="l" defTabSz="685783" rtl="0" eaLnBrk="1" latinLnBrk="0" hangingPunct="1">
        <a:defRPr sz="1351" kern="1200">
          <a:solidFill>
            <a:schemeClr val="tx1"/>
          </a:solidFill>
          <a:latin typeface="+mn-lt"/>
          <a:ea typeface="+mn-ea"/>
          <a:cs typeface="+mn-cs"/>
        </a:defRPr>
      </a:lvl8pPr>
      <a:lvl9pPr marL="2743131" algn="l" defTabSz="685783" rtl="0" eaLnBrk="1" latinLnBrk="0" hangingPunct="1">
        <a:defRPr sz="135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6.jsc.nasa.gov/AcronymCentral/scripts/searchresults.cfm" TargetMode="External"/><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hyperlink" Target="mailto:Melissa.L.Boyer@boeing.com"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mailto:Mo.Nguyen@boeing.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p:cNvPicPr>
          <p:nvPr/>
        </p:nvPicPr>
        <p:blipFill rotWithShape="1">
          <a:blip r:embed="rId3" cstate="print">
            <a:extLst>
              <a:ext uri="{28A0092B-C50C-407E-A947-70E740481C1C}">
                <a14:useLocalDpi xmlns:a14="http://schemas.microsoft.com/office/drawing/2010/main" val="0"/>
              </a:ext>
            </a:extLst>
          </a:blip>
          <a:srcRect t="8822" b="2948"/>
          <a:stretch/>
        </p:blipFill>
        <p:spPr>
          <a:xfrm>
            <a:off x="0" y="-3362"/>
            <a:ext cx="12192000" cy="6858000"/>
          </a:xfrm>
          <a:prstGeom prst="rect">
            <a:avLst/>
          </a:prstGeom>
        </p:spPr>
      </p:pic>
      <p:sp>
        <p:nvSpPr>
          <p:cNvPr id="2" name="Title 1"/>
          <p:cNvSpPr>
            <a:spLocks noGrp="1"/>
          </p:cNvSpPr>
          <p:nvPr>
            <p:ph type="ctrTitle"/>
          </p:nvPr>
        </p:nvSpPr>
        <p:spPr>
          <a:xfrm>
            <a:off x="2105182" y="245745"/>
            <a:ext cx="8210236" cy="1657350"/>
          </a:xfrm>
        </p:spPr>
        <p:txBody>
          <a:bodyPr/>
          <a:lstStyle/>
          <a:p>
            <a:r>
              <a:rPr lang="en-US" sz="3600" b="1" dirty="0">
                <a:solidFill>
                  <a:schemeClr val="tx1"/>
                </a:solidFill>
              </a:rPr>
              <a:t>ISS Payload Integration </a:t>
            </a:r>
            <a:br>
              <a:rPr lang="en-US" sz="3600" b="1" dirty="0">
                <a:solidFill>
                  <a:schemeClr val="tx1"/>
                </a:solidFill>
              </a:rPr>
            </a:br>
            <a:r>
              <a:rPr lang="en-US" sz="3200" b="1" dirty="0">
                <a:solidFill>
                  <a:schemeClr val="tx1"/>
                </a:solidFill>
              </a:rPr>
              <a:t>Introduction for Payload Developers</a:t>
            </a:r>
            <a:br>
              <a:rPr lang="en-US" sz="3200" b="1" dirty="0">
                <a:solidFill>
                  <a:schemeClr val="tx1"/>
                </a:solidFill>
              </a:rPr>
            </a:br>
            <a:r>
              <a:rPr lang="en-US" sz="2800" b="1" dirty="0">
                <a:solidFill>
                  <a:schemeClr val="tx1"/>
                </a:solidFill>
              </a:rPr>
              <a:t>aka PIM Roadshow</a:t>
            </a:r>
            <a:endParaRPr lang="en-US" sz="3200" b="1" dirty="0">
              <a:solidFill>
                <a:schemeClr val="tx1"/>
              </a:solidFill>
            </a:endParaRPr>
          </a:p>
        </p:txBody>
      </p:sp>
      <p:pic>
        <p:nvPicPr>
          <p:cNvPr id="22" name="Picture 22"/>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0" b="100000" l="0" r="100000">
                        <a14:foregroundMark x1="14567" y1="57820" x2="12992" y2="41232"/>
                        <a14:foregroundMark x1="33858" y1="58294" x2="40157" y2="43128"/>
                        <a14:foregroundMark x1="61024" y1="42180" x2="58661" y2="58768"/>
                        <a14:foregroundMark x1="59449" y1="42180" x2="53543" y2="49763"/>
                        <a14:foregroundMark x1="25984" y1="30332" x2="46850" y2="70142"/>
                        <a14:foregroundMark x1="24016" y1="55924" x2="15748" y2="39810"/>
                        <a14:foregroundMark x1="67323" y1="59716" x2="72441" y2="41232"/>
                        <a14:foregroundMark x1="15354" y1="89573" x2="15354" y2="89573"/>
                        <a14:foregroundMark x1="12598" y1="92891" x2="12598" y2="92891"/>
                        <a14:foregroundMark x1="95276" y1="13744" x2="95276" y2="13744"/>
                        <a14:foregroundMark x1="1575" y1="63981" x2="1575" y2="63981"/>
                      </a14:backgroundRemoval>
                    </a14:imgEffect>
                  </a14:imgLayer>
                </a14:imgProps>
              </a:ext>
              <a:ext uri="{28A0092B-C50C-407E-A947-70E740481C1C}">
                <a14:useLocalDpi xmlns:a14="http://schemas.microsoft.com/office/drawing/2010/main" val="0"/>
              </a:ext>
            </a:extLst>
          </a:blip>
          <a:stretch>
            <a:fillRect/>
          </a:stretch>
        </p:blipFill>
        <p:spPr bwMode="auto">
          <a:xfrm>
            <a:off x="10984415" y="134115"/>
            <a:ext cx="1055185" cy="87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C:\Users\os958e\AppData\Local\Microsoft\Windows\INetCache\Content.Word\ISS Logo.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2637" y="114300"/>
            <a:ext cx="969376" cy="960120"/>
          </a:xfrm>
          <a:prstGeom prst="rect">
            <a:avLst/>
          </a:prstGeom>
          <a:noFill/>
          <a:ln>
            <a:noFill/>
          </a:ln>
        </p:spPr>
      </p:pic>
      <p:sp>
        <p:nvSpPr>
          <p:cNvPr id="3" name="TextBox 2"/>
          <p:cNvSpPr txBox="1"/>
          <p:nvPr/>
        </p:nvSpPr>
        <p:spPr>
          <a:xfrm>
            <a:off x="0" y="6400800"/>
            <a:ext cx="3108608" cy="369332"/>
          </a:xfrm>
          <a:prstGeom prst="rect">
            <a:avLst/>
          </a:prstGeom>
          <a:noFill/>
        </p:spPr>
        <p:txBody>
          <a:bodyPr wrap="none" rtlCol="0">
            <a:spAutoFit/>
          </a:bodyPr>
          <a:lstStyle/>
          <a:p>
            <a:r>
              <a:rPr lang="en-US" b="1" dirty="0"/>
              <a:t>Version Date</a:t>
            </a:r>
            <a:r>
              <a:rPr lang="en-US" dirty="0"/>
              <a:t>: May 24, 2023</a:t>
            </a:r>
          </a:p>
        </p:txBody>
      </p:sp>
    </p:spTree>
    <p:extLst>
      <p:ext uri="{BB962C8B-B14F-4D97-AF65-F5344CB8AC3E}">
        <p14:creationId xmlns:p14="http://schemas.microsoft.com/office/powerpoint/2010/main" val="12310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ST&amp;E Integration Flow Phases</a:t>
            </a:r>
          </a:p>
        </p:txBody>
      </p:sp>
      <p:sp>
        <p:nvSpPr>
          <p:cNvPr id="20" name="Rounded Rectangle 19"/>
          <p:cNvSpPr/>
          <p:nvPr/>
        </p:nvSpPr>
        <p:spPr>
          <a:xfrm>
            <a:off x="4777026" y="1455063"/>
            <a:ext cx="1099147" cy="659488"/>
          </a:xfrm>
          <a:prstGeom prst="roundRect">
            <a:avLst>
              <a:gd name="adj" fmla="val 10000"/>
            </a:avLst>
          </a:pr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300" dirty="0">
                <a:solidFill>
                  <a:schemeClr val="bg1"/>
                </a:solidFill>
              </a:rPr>
              <a:t>Design and Analyze</a:t>
            </a:r>
          </a:p>
        </p:txBody>
      </p:sp>
      <p:grpSp>
        <p:nvGrpSpPr>
          <p:cNvPr id="22" name="Group 21"/>
          <p:cNvGrpSpPr/>
          <p:nvPr/>
        </p:nvGrpSpPr>
        <p:grpSpPr>
          <a:xfrm>
            <a:off x="1699414" y="1455063"/>
            <a:ext cx="1099147" cy="659488"/>
            <a:chOff x="0" y="2970"/>
            <a:chExt cx="1099147" cy="659488"/>
          </a:xfrm>
        </p:grpSpPr>
        <p:sp>
          <p:nvSpPr>
            <p:cNvPr id="28" name="Rounded Rectangle 27"/>
            <p:cNvSpPr/>
            <p:nvPr/>
          </p:nvSpPr>
          <p:spPr>
            <a:xfrm>
              <a:off x="0"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9" name="Rounded Rectangle 4"/>
            <p:cNvSpPr/>
            <p:nvPr/>
          </p:nvSpPr>
          <p:spPr>
            <a:xfrm>
              <a:off x="19316"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Conception</a:t>
              </a:r>
            </a:p>
          </p:txBody>
        </p:sp>
      </p:grpSp>
      <p:sp>
        <p:nvSpPr>
          <p:cNvPr id="30" name="Rounded Rectangle 29"/>
          <p:cNvSpPr/>
          <p:nvPr/>
        </p:nvSpPr>
        <p:spPr>
          <a:xfrm>
            <a:off x="3238219" y="1455063"/>
            <a:ext cx="1099147" cy="659488"/>
          </a:xfrm>
          <a:prstGeom prst="roundRect">
            <a:avLst>
              <a:gd name="adj" fmla="val 10000"/>
            </a:avLst>
          </a:pr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300" dirty="0">
                <a:solidFill>
                  <a:schemeClr val="bg1"/>
                </a:solidFill>
              </a:rPr>
              <a:t>Plan and Prepare</a:t>
            </a:r>
          </a:p>
        </p:txBody>
      </p:sp>
      <p:grpSp>
        <p:nvGrpSpPr>
          <p:cNvPr id="31" name="Group 30"/>
          <p:cNvGrpSpPr/>
          <p:nvPr/>
        </p:nvGrpSpPr>
        <p:grpSpPr>
          <a:xfrm>
            <a:off x="6315831" y="1452092"/>
            <a:ext cx="1099147" cy="659488"/>
            <a:chOff x="4616418" y="0"/>
            <a:chExt cx="1099147" cy="659488"/>
          </a:xfrm>
        </p:grpSpPr>
        <p:sp>
          <p:nvSpPr>
            <p:cNvPr id="32" name="Rounded Rectangle 31"/>
            <p:cNvSpPr/>
            <p:nvPr/>
          </p:nvSpPr>
          <p:spPr>
            <a:xfrm>
              <a:off x="4616418" y="0"/>
              <a:ext cx="1099147" cy="659488"/>
            </a:xfrm>
            <a:prstGeom prst="roundRect">
              <a:avLst>
                <a:gd name="adj" fmla="val 10000"/>
              </a:avLst>
            </a:prstGeom>
            <a:solidFill>
              <a:schemeClr val="bg1"/>
            </a:solidFill>
            <a:ln>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3" name="Rounded Rectangle 10"/>
            <p:cNvSpPr/>
            <p:nvPr/>
          </p:nvSpPr>
          <p:spPr>
            <a:xfrm>
              <a:off x="4635734" y="1931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solidFill>
                    <a:schemeClr val="tx1"/>
                  </a:solidFill>
                </a:rPr>
                <a:t>Verify</a:t>
              </a:r>
            </a:p>
          </p:txBody>
        </p:sp>
      </p:grpSp>
      <p:grpSp>
        <p:nvGrpSpPr>
          <p:cNvPr id="34" name="Group 33"/>
          <p:cNvGrpSpPr/>
          <p:nvPr/>
        </p:nvGrpSpPr>
        <p:grpSpPr>
          <a:xfrm>
            <a:off x="7854639" y="1455063"/>
            <a:ext cx="1099147" cy="659488"/>
            <a:chOff x="6155225" y="2970"/>
            <a:chExt cx="1099147" cy="659488"/>
          </a:xfrm>
        </p:grpSpPr>
        <p:sp>
          <p:nvSpPr>
            <p:cNvPr id="35" name="Rounded Rectangle 34"/>
            <p:cNvSpPr/>
            <p:nvPr/>
          </p:nvSpPr>
          <p:spPr>
            <a:xfrm>
              <a:off x="6155225"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6" name="Rounded Rectangle 12"/>
            <p:cNvSpPr/>
            <p:nvPr/>
          </p:nvSpPr>
          <p:spPr>
            <a:xfrm>
              <a:off x="6174541"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Deliver</a:t>
              </a:r>
            </a:p>
          </p:txBody>
        </p:sp>
      </p:grpSp>
      <p:sp>
        <p:nvSpPr>
          <p:cNvPr id="37" name="Rounded Rectangle 36"/>
          <p:cNvSpPr/>
          <p:nvPr/>
        </p:nvSpPr>
        <p:spPr>
          <a:xfrm>
            <a:off x="9393445" y="1455063"/>
            <a:ext cx="1099147" cy="659488"/>
          </a:xfrm>
          <a:prstGeom prst="roundRect">
            <a:avLst>
              <a:gd name="adj" fmla="val 10000"/>
            </a:avLst>
          </a:prstGeom>
          <a:solidFill>
            <a:schemeClr val="accent6"/>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400" dirty="0">
                <a:solidFill>
                  <a:schemeClr val="bg1"/>
                </a:solidFill>
              </a:rPr>
              <a:t>Operate &amp; Post Operations</a:t>
            </a:r>
            <a:endParaRPr lang="en-US" sz="2000" dirty="0">
              <a:solidFill>
                <a:schemeClr val="bg1"/>
              </a:solidFill>
            </a:endParaRPr>
          </a:p>
        </p:txBody>
      </p:sp>
      <p:sp>
        <p:nvSpPr>
          <p:cNvPr id="38" name="Notched Right Arrow 37"/>
          <p:cNvSpPr/>
          <p:nvPr/>
        </p:nvSpPr>
        <p:spPr>
          <a:xfrm>
            <a:off x="2819591" y="16148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Notched Right Arrow 38"/>
          <p:cNvSpPr/>
          <p:nvPr/>
        </p:nvSpPr>
        <p:spPr>
          <a:xfrm>
            <a:off x="4356679" y="1606257"/>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Notched Right Arrow 39"/>
          <p:cNvSpPr/>
          <p:nvPr/>
        </p:nvSpPr>
        <p:spPr>
          <a:xfrm>
            <a:off x="5897203"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1" name="Notched Right Arrow 40"/>
          <p:cNvSpPr/>
          <p:nvPr/>
        </p:nvSpPr>
        <p:spPr>
          <a:xfrm>
            <a:off x="7436010" y="16205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2" name="Notched Right Arrow 41"/>
          <p:cNvSpPr/>
          <p:nvPr/>
        </p:nvSpPr>
        <p:spPr>
          <a:xfrm>
            <a:off x="8969107"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Content Placeholder 2"/>
          <p:cNvSpPr txBox="1">
            <a:spLocks/>
          </p:cNvSpPr>
          <p:nvPr/>
        </p:nvSpPr>
        <p:spPr bwMode="auto">
          <a:xfrm>
            <a:off x="169283" y="2686050"/>
            <a:ext cx="6137870" cy="3700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r>
              <a:rPr lang="en-US" sz="1800" kern="0" dirty="0"/>
              <a:t>The primary purpose of the Verify phase is to ensure fabrication &amp; complete verification in preparation for shipment and launch vehicle integration.  During this phase we: </a:t>
            </a:r>
          </a:p>
          <a:p>
            <a:pPr lvl="1"/>
            <a:r>
              <a:rPr lang="en-US" sz="1800" kern="0" dirty="0"/>
              <a:t>Submit interface verification and obtain approval</a:t>
            </a:r>
          </a:p>
          <a:p>
            <a:pPr lvl="1"/>
            <a:r>
              <a:rPr lang="en-US" sz="1800" kern="0" dirty="0"/>
              <a:t>Complete a Phase III Safety Review, submit safety verification and obtain approval</a:t>
            </a:r>
          </a:p>
          <a:p>
            <a:pPr lvl="1"/>
            <a:r>
              <a:rPr lang="en-US" sz="1800" kern="0" dirty="0"/>
              <a:t>Provide data for ground handling and launch vehicle integration</a:t>
            </a:r>
          </a:p>
          <a:p>
            <a:pPr lvl="1"/>
            <a:r>
              <a:rPr lang="en-US" sz="1800" kern="0" dirty="0"/>
              <a:t>Prepare hardware for turnover</a:t>
            </a:r>
          </a:p>
          <a:p>
            <a:pPr lvl="1"/>
            <a:r>
              <a:rPr lang="en-US" sz="1800" kern="0" dirty="0"/>
              <a:t>Identify/Mitigate Risk</a:t>
            </a:r>
          </a:p>
        </p:txBody>
      </p:sp>
      <p:pic>
        <p:nvPicPr>
          <p:cNvPr id="5" name="Picture 4"/>
          <p:cNvPicPr>
            <a:picLocks noChangeAspect="1"/>
          </p:cNvPicPr>
          <p:nvPr/>
        </p:nvPicPr>
        <p:blipFill>
          <a:blip r:embed="rId3"/>
          <a:stretch>
            <a:fillRect/>
          </a:stretch>
        </p:blipFill>
        <p:spPr>
          <a:xfrm>
            <a:off x="7067550" y="2571750"/>
            <a:ext cx="4243704" cy="3486150"/>
          </a:xfrm>
          <a:prstGeom prst="rect">
            <a:avLst/>
          </a:prstGeom>
        </p:spPr>
      </p:pic>
    </p:spTree>
    <p:extLst>
      <p:ext uri="{BB962C8B-B14F-4D97-AF65-F5344CB8AC3E}">
        <p14:creationId xmlns:p14="http://schemas.microsoft.com/office/powerpoint/2010/main" val="310978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ST&amp;E Integration Flow Phases</a:t>
            </a:r>
          </a:p>
        </p:txBody>
      </p:sp>
      <p:sp>
        <p:nvSpPr>
          <p:cNvPr id="31" name="Content Placeholder 2"/>
          <p:cNvSpPr>
            <a:spLocks noGrp="1"/>
          </p:cNvSpPr>
          <p:nvPr>
            <p:ph idx="1"/>
          </p:nvPr>
        </p:nvSpPr>
        <p:spPr>
          <a:xfrm>
            <a:off x="609600" y="2457450"/>
            <a:ext cx="5029200" cy="3314700"/>
          </a:xfrm>
        </p:spPr>
        <p:txBody>
          <a:bodyPr/>
          <a:lstStyle/>
          <a:p>
            <a:r>
              <a:rPr lang="en-US" sz="1800" dirty="0"/>
              <a:t>The primary purpose of the Deliver phase is to perform launch vehicle integration and deliver your payload to ISS to fly.  We will:</a:t>
            </a:r>
          </a:p>
          <a:p>
            <a:pPr lvl="1"/>
            <a:r>
              <a:rPr lang="en-US" sz="1800" dirty="0"/>
              <a:t>Deliver All:</a:t>
            </a:r>
          </a:p>
          <a:p>
            <a:pPr lvl="2"/>
            <a:r>
              <a:rPr lang="en-US" dirty="0"/>
              <a:t>Hardware, Software, </a:t>
            </a:r>
            <a:r>
              <a:rPr lang="en-US" dirty="0">
                <a:solidFill>
                  <a:srgbClr val="FF0000"/>
                </a:solidFill>
              </a:rPr>
              <a:t>Safety, Verification, </a:t>
            </a:r>
            <a:r>
              <a:rPr lang="en-US" dirty="0"/>
              <a:t>Training Products and Operational Products (Ground &amp; Crew)</a:t>
            </a:r>
          </a:p>
          <a:p>
            <a:pPr lvl="1"/>
            <a:r>
              <a:rPr lang="en-US" sz="1800" dirty="0"/>
              <a:t>Deliver your payload to CMC for packing, final time critical payload preparation and delivery</a:t>
            </a:r>
          </a:p>
          <a:p>
            <a:pPr lvl="1"/>
            <a:r>
              <a:rPr lang="en-US" sz="1800" u="sng" dirty="0"/>
              <a:t>Launch </a:t>
            </a:r>
            <a:r>
              <a:rPr lang="en-US" sz="1800" b="1" u="sng" dirty="0">
                <a:solidFill>
                  <a:srgbClr val="00B050"/>
                </a:solidFill>
              </a:rPr>
              <a:t>YOUR</a:t>
            </a:r>
            <a:r>
              <a:rPr lang="en-US" sz="1800" u="sng" dirty="0"/>
              <a:t> Payload to the</a:t>
            </a:r>
            <a:br>
              <a:rPr lang="en-US" sz="1800" u="sng" dirty="0"/>
            </a:br>
            <a:r>
              <a:rPr lang="en-US" sz="1800" u="sng" dirty="0"/>
              <a:t>International Space Station</a:t>
            </a:r>
          </a:p>
        </p:txBody>
      </p:sp>
      <p:sp>
        <p:nvSpPr>
          <p:cNvPr id="33" name="Rounded Rectangle 32"/>
          <p:cNvSpPr/>
          <p:nvPr/>
        </p:nvSpPr>
        <p:spPr>
          <a:xfrm>
            <a:off x="4777026" y="1455063"/>
            <a:ext cx="1099147" cy="659488"/>
          </a:xfrm>
          <a:prstGeom prst="roundRect">
            <a:avLst>
              <a:gd name="adj" fmla="val 10000"/>
            </a:avLst>
          </a:pr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300" dirty="0">
                <a:solidFill>
                  <a:schemeClr val="bg1"/>
                </a:solidFill>
              </a:rPr>
              <a:t>Design and Analyze</a:t>
            </a:r>
          </a:p>
        </p:txBody>
      </p:sp>
      <p:grpSp>
        <p:nvGrpSpPr>
          <p:cNvPr id="34" name="Group 33"/>
          <p:cNvGrpSpPr/>
          <p:nvPr/>
        </p:nvGrpSpPr>
        <p:grpSpPr>
          <a:xfrm>
            <a:off x="1699414" y="1455063"/>
            <a:ext cx="1099147" cy="659488"/>
            <a:chOff x="0" y="2970"/>
            <a:chExt cx="1099147" cy="659488"/>
          </a:xfrm>
        </p:grpSpPr>
        <p:sp>
          <p:nvSpPr>
            <p:cNvPr id="35" name="Rounded Rectangle 34"/>
            <p:cNvSpPr/>
            <p:nvPr/>
          </p:nvSpPr>
          <p:spPr>
            <a:xfrm>
              <a:off x="0"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6" name="Rounded Rectangle 4"/>
            <p:cNvSpPr/>
            <p:nvPr/>
          </p:nvSpPr>
          <p:spPr>
            <a:xfrm>
              <a:off x="19316"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Conception</a:t>
              </a:r>
            </a:p>
          </p:txBody>
        </p:sp>
      </p:grpSp>
      <p:sp>
        <p:nvSpPr>
          <p:cNvPr id="37" name="Rounded Rectangle 36"/>
          <p:cNvSpPr/>
          <p:nvPr/>
        </p:nvSpPr>
        <p:spPr>
          <a:xfrm>
            <a:off x="3238219" y="1455063"/>
            <a:ext cx="1099147" cy="659488"/>
          </a:xfrm>
          <a:prstGeom prst="roundRect">
            <a:avLst>
              <a:gd name="adj" fmla="val 10000"/>
            </a:avLst>
          </a:pr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300" dirty="0">
                <a:solidFill>
                  <a:schemeClr val="bg1"/>
                </a:solidFill>
              </a:rPr>
              <a:t>Plan and Prepare</a:t>
            </a:r>
          </a:p>
        </p:txBody>
      </p:sp>
      <p:grpSp>
        <p:nvGrpSpPr>
          <p:cNvPr id="38" name="Group 37"/>
          <p:cNvGrpSpPr/>
          <p:nvPr/>
        </p:nvGrpSpPr>
        <p:grpSpPr>
          <a:xfrm>
            <a:off x="6315831" y="1452092"/>
            <a:ext cx="1099147" cy="659488"/>
            <a:chOff x="4616418" y="0"/>
            <a:chExt cx="1099147" cy="659488"/>
          </a:xfrm>
          <a:solidFill>
            <a:schemeClr val="accent2"/>
          </a:solidFill>
        </p:grpSpPr>
        <p:sp>
          <p:nvSpPr>
            <p:cNvPr id="39" name="Rounded Rectangle 38"/>
            <p:cNvSpPr/>
            <p:nvPr/>
          </p:nvSpPr>
          <p:spPr>
            <a:xfrm>
              <a:off x="4616418" y="0"/>
              <a:ext cx="1099147" cy="659488"/>
            </a:xfrm>
            <a:prstGeom prst="roundRect">
              <a:avLst>
                <a:gd name="adj" fmla="val 10000"/>
              </a:avLst>
            </a:prstGeom>
            <a:grp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0" name="Rounded Rectangle 10"/>
            <p:cNvSpPr/>
            <p:nvPr/>
          </p:nvSpPr>
          <p:spPr>
            <a:xfrm>
              <a:off x="4635734" y="19316"/>
              <a:ext cx="1060515" cy="620856"/>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solidFill>
                    <a:schemeClr val="bg1"/>
                  </a:solidFill>
                </a:rPr>
                <a:t>Verify</a:t>
              </a:r>
            </a:p>
          </p:txBody>
        </p:sp>
      </p:grpSp>
      <p:grpSp>
        <p:nvGrpSpPr>
          <p:cNvPr id="41" name="Group 40"/>
          <p:cNvGrpSpPr/>
          <p:nvPr/>
        </p:nvGrpSpPr>
        <p:grpSpPr>
          <a:xfrm>
            <a:off x="7854639" y="1455063"/>
            <a:ext cx="1099147" cy="659488"/>
            <a:chOff x="6155225" y="2970"/>
            <a:chExt cx="1099147" cy="659488"/>
          </a:xfrm>
        </p:grpSpPr>
        <p:sp>
          <p:nvSpPr>
            <p:cNvPr id="42" name="Rounded Rectangle 41"/>
            <p:cNvSpPr/>
            <p:nvPr/>
          </p:nvSpPr>
          <p:spPr>
            <a:xfrm>
              <a:off x="6155225" y="2970"/>
              <a:ext cx="1099147" cy="659488"/>
            </a:xfrm>
            <a:prstGeom prst="roundRect">
              <a:avLst>
                <a:gd name="adj" fmla="val 10000"/>
              </a:avLst>
            </a:prstGeom>
            <a:solidFill>
              <a:schemeClr val="bg1"/>
            </a:solidFill>
            <a:ln>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3" name="Rounded Rectangle 12"/>
            <p:cNvSpPr/>
            <p:nvPr/>
          </p:nvSpPr>
          <p:spPr>
            <a:xfrm>
              <a:off x="6174541"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solidFill>
                    <a:schemeClr val="tx1"/>
                  </a:solidFill>
                </a:rPr>
                <a:t>Deliver</a:t>
              </a:r>
            </a:p>
          </p:txBody>
        </p:sp>
      </p:grpSp>
      <p:sp>
        <p:nvSpPr>
          <p:cNvPr id="44" name="Rounded Rectangle 43"/>
          <p:cNvSpPr/>
          <p:nvPr/>
        </p:nvSpPr>
        <p:spPr>
          <a:xfrm>
            <a:off x="9393445" y="1455063"/>
            <a:ext cx="1099147" cy="659488"/>
          </a:xfrm>
          <a:prstGeom prst="roundRect">
            <a:avLst>
              <a:gd name="adj" fmla="val 10000"/>
            </a:avLst>
          </a:prstGeom>
          <a:solidFill>
            <a:schemeClr val="accent6"/>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400" dirty="0">
                <a:solidFill>
                  <a:schemeClr val="bg1"/>
                </a:solidFill>
              </a:rPr>
              <a:t>Operate &amp; Post Operations</a:t>
            </a:r>
            <a:endParaRPr lang="en-US" sz="2000" dirty="0">
              <a:solidFill>
                <a:schemeClr val="bg1"/>
              </a:solidFill>
            </a:endParaRPr>
          </a:p>
        </p:txBody>
      </p:sp>
      <p:sp>
        <p:nvSpPr>
          <p:cNvPr id="45" name="Notched Right Arrow 44"/>
          <p:cNvSpPr/>
          <p:nvPr/>
        </p:nvSpPr>
        <p:spPr>
          <a:xfrm>
            <a:off x="2819591" y="16148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6" name="Notched Right Arrow 45"/>
          <p:cNvSpPr/>
          <p:nvPr/>
        </p:nvSpPr>
        <p:spPr>
          <a:xfrm>
            <a:off x="4356679" y="1606257"/>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7" name="Notched Right Arrow 46"/>
          <p:cNvSpPr/>
          <p:nvPr/>
        </p:nvSpPr>
        <p:spPr>
          <a:xfrm>
            <a:off x="5897203"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8" name="Notched Right Arrow 47"/>
          <p:cNvSpPr/>
          <p:nvPr/>
        </p:nvSpPr>
        <p:spPr>
          <a:xfrm>
            <a:off x="7436010" y="16205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9" name="Notched Right Arrow 48"/>
          <p:cNvSpPr/>
          <p:nvPr/>
        </p:nvSpPr>
        <p:spPr>
          <a:xfrm>
            <a:off x="8969107"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4" name="Picture 3"/>
          <p:cNvPicPr>
            <a:picLocks noChangeAspect="1"/>
          </p:cNvPicPr>
          <p:nvPr/>
        </p:nvPicPr>
        <p:blipFill>
          <a:blip r:embed="rId3"/>
          <a:stretch>
            <a:fillRect/>
          </a:stretch>
        </p:blipFill>
        <p:spPr>
          <a:xfrm>
            <a:off x="6125586" y="2317499"/>
            <a:ext cx="5456814" cy="3937195"/>
          </a:xfrm>
          <a:prstGeom prst="rect">
            <a:avLst/>
          </a:prstGeom>
        </p:spPr>
      </p:pic>
      <p:sp>
        <p:nvSpPr>
          <p:cNvPr id="6" name="Rectangular Callout 5"/>
          <p:cNvSpPr/>
          <p:nvPr/>
        </p:nvSpPr>
        <p:spPr>
          <a:xfrm>
            <a:off x="6496050" y="2628746"/>
            <a:ext cx="1714500" cy="628804"/>
          </a:xfrm>
          <a:prstGeom prst="wedgeRectCallout">
            <a:avLst>
              <a:gd name="adj1" fmla="val 107393"/>
              <a:gd name="adj2" fmla="val -179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Your payload is in there!</a:t>
            </a:r>
          </a:p>
        </p:txBody>
      </p:sp>
    </p:spTree>
    <p:extLst>
      <p:ext uri="{BB962C8B-B14F-4D97-AF65-F5344CB8AC3E}">
        <p14:creationId xmlns:p14="http://schemas.microsoft.com/office/powerpoint/2010/main" val="3395933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5950" y="2289510"/>
            <a:ext cx="4003051" cy="2668701"/>
          </a:xfrm>
          <a:prstGeom prst="rect">
            <a:avLst/>
          </a:prstGeom>
        </p:spPr>
      </p:pic>
      <p:sp>
        <p:nvSpPr>
          <p:cNvPr id="2" name="Title 1"/>
          <p:cNvSpPr>
            <a:spLocks noGrp="1"/>
          </p:cNvSpPr>
          <p:nvPr>
            <p:ph type="title"/>
          </p:nvPr>
        </p:nvSpPr>
        <p:spPr/>
        <p:txBody>
          <a:bodyPr/>
          <a:lstStyle/>
          <a:p>
            <a:r>
              <a:rPr lang="en-US" sz="3600" dirty="0"/>
              <a:t>ST&amp;E Integration Flow Phases</a:t>
            </a:r>
          </a:p>
        </p:txBody>
      </p:sp>
      <p:sp>
        <p:nvSpPr>
          <p:cNvPr id="31" name="Content Placeholder 2"/>
          <p:cNvSpPr>
            <a:spLocks noGrp="1"/>
          </p:cNvSpPr>
          <p:nvPr>
            <p:ph idx="1"/>
          </p:nvPr>
        </p:nvSpPr>
        <p:spPr>
          <a:xfrm>
            <a:off x="858728" y="2514600"/>
            <a:ext cx="4340352" cy="3678866"/>
          </a:xfrm>
        </p:spPr>
        <p:txBody>
          <a:bodyPr/>
          <a:lstStyle/>
          <a:p>
            <a:r>
              <a:rPr lang="en-US" sz="2000" dirty="0"/>
              <a:t>The primary purpose of the Operate and Post Operations is to operate the experiment (i.e. perform your science and get you your data) and complete your post ops integration.</a:t>
            </a:r>
          </a:p>
          <a:p>
            <a:pPr>
              <a:spcBef>
                <a:spcPts val="1200"/>
              </a:spcBef>
            </a:pPr>
            <a:r>
              <a:rPr lang="en-US" sz="2000" dirty="0"/>
              <a:t>After Operations</a:t>
            </a:r>
          </a:p>
          <a:p>
            <a:pPr lvl="1"/>
            <a:r>
              <a:rPr lang="en-US" sz="2000" dirty="0"/>
              <a:t>Payload Hardware will be returned or discarded</a:t>
            </a:r>
          </a:p>
          <a:p>
            <a:r>
              <a:rPr lang="en-US" sz="2000" dirty="0"/>
              <a:t>Now let’s go get your next payload ready to go!</a:t>
            </a:r>
          </a:p>
        </p:txBody>
      </p:sp>
      <p:sp>
        <p:nvSpPr>
          <p:cNvPr id="32" name="Rounded Rectangle 31"/>
          <p:cNvSpPr/>
          <p:nvPr/>
        </p:nvSpPr>
        <p:spPr>
          <a:xfrm>
            <a:off x="4777026" y="1455063"/>
            <a:ext cx="1099147" cy="659488"/>
          </a:xfrm>
          <a:prstGeom prst="roundRect">
            <a:avLst>
              <a:gd name="adj" fmla="val 10000"/>
            </a:avLst>
          </a:pr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300" dirty="0">
                <a:solidFill>
                  <a:schemeClr val="bg1"/>
                </a:solidFill>
              </a:rPr>
              <a:t>Design and Analyze</a:t>
            </a:r>
          </a:p>
        </p:txBody>
      </p:sp>
      <p:grpSp>
        <p:nvGrpSpPr>
          <p:cNvPr id="37" name="Group 36"/>
          <p:cNvGrpSpPr/>
          <p:nvPr/>
        </p:nvGrpSpPr>
        <p:grpSpPr>
          <a:xfrm>
            <a:off x="1699414" y="1455063"/>
            <a:ext cx="1099147" cy="659488"/>
            <a:chOff x="0" y="2970"/>
            <a:chExt cx="1099147" cy="659488"/>
          </a:xfrm>
        </p:grpSpPr>
        <p:sp>
          <p:nvSpPr>
            <p:cNvPr id="38" name="Rounded Rectangle 37"/>
            <p:cNvSpPr/>
            <p:nvPr/>
          </p:nvSpPr>
          <p:spPr>
            <a:xfrm>
              <a:off x="0"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9" name="Rounded Rectangle 4"/>
            <p:cNvSpPr/>
            <p:nvPr/>
          </p:nvSpPr>
          <p:spPr>
            <a:xfrm>
              <a:off x="19316"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Conception</a:t>
              </a:r>
            </a:p>
          </p:txBody>
        </p:sp>
      </p:grpSp>
      <p:sp>
        <p:nvSpPr>
          <p:cNvPr id="40" name="Rounded Rectangle 39"/>
          <p:cNvSpPr/>
          <p:nvPr/>
        </p:nvSpPr>
        <p:spPr>
          <a:xfrm>
            <a:off x="3238219" y="1455063"/>
            <a:ext cx="1099147" cy="659488"/>
          </a:xfrm>
          <a:prstGeom prst="roundRect">
            <a:avLst>
              <a:gd name="adj" fmla="val 10000"/>
            </a:avLst>
          </a:pr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300" dirty="0">
                <a:solidFill>
                  <a:schemeClr val="bg1"/>
                </a:solidFill>
              </a:rPr>
              <a:t>Plan and Prepare</a:t>
            </a:r>
          </a:p>
        </p:txBody>
      </p:sp>
      <p:grpSp>
        <p:nvGrpSpPr>
          <p:cNvPr id="41" name="Group 40"/>
          <p:cNvGrpSpPr/>
          <p:nvPr/>
        </p:nvGrpSpPr>
        <p:grpSpPr>
          <a:xfrm>
            <a:off x="6315831" y="1452092"/>
            <a:ext cx="1099147" cy="659488"/>
            <a:chOff x="4616418" y="0"/>
            <a:chExt cx="1099147" cy="659488"/>
          </a:xfrm>
          <a:solidFill>
            <a:schemeClr val="accent2"/>
          </a:solidFill>
        </p:grpSpPr>
        <p:sp>
          <p:nvSpPr>
            <p:cNvPr id="42" name="Rounded Rectangle 41"/>
            <p:cNvSpPr/>
            <p:nvPr/>
          </p:nvSpPr>
          <p:spPr>
            <a:xfrm>
              <a:off x="4616418" y="0"/>
              <a:ext cx="1099147" cy="659488"/>
            </a:xfrm>
            <a:prstGeom prst="roundRect">
              <a:avLst>
                <a:gd name="adj" fmla="val 10000"/>
              </a:avLst>
            </a:prstGeom>
            <a:grp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3" name="Rounded Rectangle 10"/>
            <p:cNvSpPr/>
            <p:nvPr/>
          </p:nvSpPr>
          <p:spPr>
            <a:xfrm>
              <a:off x="4635734" y="19316"/>
              <a:ext cx="1060515" cy="620856"/>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solidFill>
                    <a:schemeClr val="bg1"/>
                  </a:solidFill>
                </a:rPr>
                <a:t>Verify</a:t>
              </a:r>
            </a:p>
          </p:txBody>
        </p:sp>
      </p:grpSp>
      <p:sp>
        <p:nvSpPr>
          <p:cNvPr id="45" name="Rounded Rectangle 44"/>
          <p:cNvSpPr/>
          <p:nvPr/>
        </p:nvSpPr>
        <p:spPr>
          <a:xfrm>
            <a:off x="7854639" y="1455063"/>
            <a:ext cx="1099147" cy="659488"/>
          </a:xfrm>
          <a:prstGeom prst="roundRect">
            <a:avLst>
              <a:gd name="adj" fmla="val 10000"/>
            </a:avLst>
          </a:pr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dirty="0">
                <a:solidFill>
                  <a:schemeClr val="bg1"/>
                </a:solidFill>
              </a:rPr>
              <a:t>Deliver</a:t>
            </a:r>
          </a:p>
        </p:txBody>
      </p:sp>
      <p:sp>
        <p:nvSpPr>
          <p:cNvPr id="47" name="Rounded Rectangle 46"/>
          <p:cNvSpPr/>
          <p:nvPr/>
        </p:nvSpPr>
        <p:spPr>
          <a:xfrm>
            <a:off x="9393445" y="1455063"/>
            <a:ext cx="1099147" cy="659488"/>
          </a:xfrm>
          <a:prstGeom prst="roundRect">
            <a:avLst>
              <a:gd name="adj" fmla="val 10000"/>
            </a:avLst>
          </a:prstGeom>
          <a:solidFill>
            <a:schemeClr val="bg1"/>
          </a:solidFill>
          <a:ln>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400" dirty="0">
                <a:solidFill>
                  <a:schemeClr val="tx1"/>
                </a:solidFill>
              </a:rPr>
              <a:t>Operate &amp; Post Operations</a:t>
            </a:r>
            <a:endParaRPr lang="en-US" sz="2000" dirty="0">
              <a:solidFill>
                <a:schemeClr val="tx1"/>
              </a:solidFill>
            </a:endParaRPr>
          </a:p>
        </p:txBody>
      </p:sp>
      <p:sp>
        <p:nvSpPr>
          <p:cNvPr id="48" name="Notched Right Arrow 47"/>
          <p:cNvSpPr/>
          <p:nvPr/>
        </p:nvSpPr>
        <p:spPr>
          <a:xfrm>
            <a:off x="2819591" y="16148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9" name="Notched Right Arrow 48"/>
          <p:cNvSpPr/>
          <p:nvPr/>
        </p:nvSpPr>
        <p:spPr>
          <a:xfrm>
            <a:off x="4356679" y="1606257"/>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0" name="Notched Right Arrow 49"/>
          <p:cNvSpPr/>
          <p:nvPr/>
        </p:nvSpPr>
        <p:spPr>
          <a:xfrm>
            <a:off x="5897203"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1" name="Notched Right Arrow 50"/>
          <p:cNvSpPr/>
          <p:nvPr/>
        </p:nvSpPr>
        <p:spPr>
          <a:xfrm>
            <a:off x="7436010" y="16205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2" name="Notched Right Arrow 51"/>
          <p:cNvSpPr/>
          <p:nvPr/>
        </p:nvSpPr>
        <p:spPr>
          <a:xfrm>
            <a:off x="8969107"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72029" y="4572001"/>
            <a:ext cx="3258729" cy="1994742"/>
          </a:xfrm>
          <a:prstGeom prst="rect">
            <a:avLst/>
          </a:prstGeom>
        </p:spPr>
      </p:pic>
      <p:sp>
        <p:nvSpPr>
          <p:cNvPr id="23" name="Rectangular Callout 22"/>
          <p:cNvSpPr/>
          <p:nvPr/>
        </p:nvSpPr>
        <p:spPr>
          <a:xfrm>
            <a:off x="9942648" y="2160939"/>
            <a:ext cx="1714500" cy="628804"/>
          </a:xfrm>
          <a:prstGeom prst="wedgeRectCallout">
            <a:avLst>
              <a:gd name="adj1" fmla="val -138321"/>
              <a:gd name="adj2" fmla="val 2510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Your payload on the ISS</a:t>
            </a:r>
          </a:p>
        </p:txBody>
      </p:sp>
      <p:sp>
        <p:nvSpPr>
          <p:cNvPr id="24" name="Rectangular Callout 23"/>
          <p:cNvSpPr/>
          <p:nvPr/>
        </p:nvSpPr>
        <p:spPr>
          <a:xfrm>
            <a:off x="6189104" y="5620535"/>
            <a:ext cx="1714500" cy="628804"/>
          </a:xfrm>
          <a:prstGeom prst="wedgeRectCallout">
            <a:avLst>
              <a:gd name="adj1" fmla="val 181903"/>
              <a:gd name="adj2" fmla="val 312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Your samples are in there!</a:t>
            </a:r>
          </a:p>
        </p:txBody>
      </p:sp>
    </p:spTree>
    <p:extLst>
      <p:ext uri="{BB962C8B-B14F-4D97-AF65-F5344CB8AC3E}">
        <p14:creationId xmlns:p14="http://schemas.microsoft.com/office/powerpoint/2010/main" val="933005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114550"/>
            <a:ext cx="8229600" cy="2400300"/>
          </a:xfrm>
        </p:spPr>
        <p:txBody>
          <a:bodyPr/>
          <a:lstStyle/>
          <a:p>
            <a:pPr marL="0" indent="0" algn="ctr">
              <a:buNone/>
            </a:pPr>
            <a:r>
              <a:rPr lang="en-US" sz="4000" dirty="0"/>
              <a:t>Badging, IT Access</a:t>
            </a:r>
          </a:p>
          <a:p>
            <a:pPr marL="0" indent="0" algn="ctr">
              <a:buNone/>
            </a:pPr>
            <a:r>
              <a:rPr lang="en-US" sz="4000" dirty="0"/>
              <a:t>&amp;</a:t>
            </a:r>
          </a:p>
          <a:p>
            <a:pPr marL="0" indent="0" algn="ctr">
              <a:buNone/>
            </a:pPr>
            <a:r>
              <a:rPr lang="en-US" sz="4000" dirty="0"/>
              <a:t>Electronic Accounts</a:t>
            </a:r>
          </a:p>
          <a:p>
            <a:pPr marL="0" indent="0" algn="ctr">
              <a:buNone/>
            </a:pPr>
            <a:r>
              <a:rPr lang="en-US" sz="4000" dirty="0"/>
              <a:t>Overview</a:t>
            </a:r>
          </a:p>
        </p:txBody>
      </p:sp>
    </p:spTree>
    <p:extLst>
      <p:ext uri="{BB962C8B-B14F-4D97-AF65-F5344CB8AC3E}">
        <p14:creationId xmlns:p14="http://schemas.microsoft.com/office/powerpoint/2010/main" val="2528867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5332E-BF08-421B-B1AB-B3B95F939F89}"/>
              </a:ext>
            </a:extLst>
          </p:cNvPr>
          <p:cNvSpPr>
            <a:spLocks noGrp="1"/>
          </p:cNvSpPr>
          <p:nvPr>
            <p:ph type="title"/>
          </p:nvPr>
        </p:nvSpPr>
        <p:spPr/>
        <p:txBody>
          <a:bodyPr/>
          <a:lstStyle/>
          <a:p>
            <a:r>
              <a:rPr lang="en-US" sz="2400" dirty="0"/>
              <a:t>Badging &amp; IT Access – </a:t>
            </a:r>
            <a:br>
              <a:rPr lang="en-US" sz="2400" dirty="0"/>
            </a:br>
            <a:r>
              <a:rPr lang="en-US" sz="2400" dirty="0"/>
              <a:t>U.S. Citizens &amp; Foreign Nationals </a:t>
            </a:r>
          </a:p>
        </p:txBody>
      </p:sp>
      <p:sp>
        <p:nvSpPr>
          <p:cNvPr id="3" name="Content Placeholder 2">
            <a:extLst>
              <a:ext uri="{FF2B5EF4-FFF2-40B4-BE49-F238E27FC236}">
                <a16:creationId xmlns:a16="http://schemas.microsoft.com/office/drawing/2014/main" id="{D5ACF87D-42D1-4ABD-A368-B95D6D344245}"/>
              </a:ext>
            </a:extLst>
          </p:cNvPr>
          <p:cNvSpPr>
            <a:spLocks noGrp="1"/>
          </p:cNvSpPr>
          <p:nvPr>
            <p:ph idx="1"/>
          </p:nvPr>
        </p:nvSpPr>
        <p:spPr/>
        <p:txBody>
          <a:bodyPr/>
          <a:lstStyle/>
          <a:p>
            <a:r>
              <a:rPr lang="en-US" sz="2000" dirty="0"/>
              <a:t>PD team must request Badging &amp; IT Access for all necessary team members, including Foreign National (FN) team members</a:t>
            </a:r>
          </a:p>
          <a:p>
            <a:r>
              <a:rPr lang="en-US" sz="2000" dirty="0"/>
              <a:t>Standard Time for Approval: </a:t>
            </a:r>
          </a:p>
          <a:p>
            <a:pPr lvl="1"/>
            <a:r>
              <a:rPr lang="en-US" sz="1800" dirty="0"/>
              <a:t>U.S. Citizens</a:t>
            </a:r>
          </a:p>
          <a:p>
            <a:pPr lvl="2"/>
            <a:r>
              <a:rPr lang="en-US" dirty="0"/>
              <a:t>Approximately 7-14 days, depending on requests details</a:t>
            </a:r>
          </a:p>
          <a:p>
            <a:pPr lvl="1"/>
            <a:r>
              <a:rPr lang="en-US" sz="1800" dirty="0"/>
              <a:t>Foreign Nationals</a:t>
            </a:r>
          </a:p>
          <a:p>
            <a:pPr lvl="2">
              <a:buFont typeface="Arial" panose="020B0604020202020204" pitchFamily="34" charset="0"/>
              <a:buChar char="•"/>
            </a:pPr>
            <a:r>
              <a:rPr lang="en-US" dirty="0"/>
              <a:t>Approximately 3-4 weeks for non-designated country FNs, depending on the requests details</a:t>
            </a:r>
          </a:p>
          <a:p>
            <a:pPr lvl="2">
              <a:buFont typeface="Arial" panose="020B0604020202020204" pitchFamily="34" charset="0"/>
              <a:buChar char="•"/>
            </a:pPr>
            <a:r>
              <a:rPr lang="en-US" dirty="0"/>
              <a:t>Approximately 30-180 days for designated country FNs, depending on the requests details</a:t>
            </a:r>
          </a:p>
        </p:txBody>
      </p:sp>
    </p:spTree>
    <p:extLst>
      <p:ext uri="{BB962C8B-B14F-4D97-AF65-F5344CB8AC3E}">
        <p14:creationId xmlns:p14="http://schemas.microsoft.com/office/powerpoint/2010/main" val="1087818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43000"/>
            <a:ext cx="10915650" cy="5285232"/>
          </a:xfrm>
        </p:spPr>
        <p:txBody>
          <a:bodyPr/>
          <a:lstStyle/>
          <a:p>
            <a:pPr>
              <a:spcBef>
                <a:spcPts val="1200"/>
              </a:spcBef>
            </a:pPr>
            <a:r>
              <a:rPr lang="en-US" sz="2000" dirty="0"/>
              <a:t>ORBIT (OZ Requirements Baseline and Integration Tool)</a:t>
            </a:r>
          </a:p>
          <a:p>
            <a:pPr lvl="1">
              <a:spcBef>
                <a:spcPts val="1200"/>
              </a:spcBef>
            </a:pPr>
            <a:r>
              <a:rPr lang="en-US" sz="1700" dirty="0"/>
              <a:t>Simplified access to the various NASA mission planning tools, one-time entry of payload data into these tools, and ease of navigation through the various mission planning organizations</a:t>
            </a:r>
          </a:p>
          <a:p>
            <a:pPr>
              <a:spcBef>
                <a:spcPts val="1200"/>
              </a:spcBef>
            </a:pPr>
            <a:r>
              <a:rPr lang="en-US" sz="2000" dirty="0"/>
              <a:t>IHS (ISS Hazard (Safety))</a:t>
            </a:r>
          </a:p>
          <a:p>
            <a:pPr lvl="1">
              <a:spcBef>
                <a:spcPts val="1200"/>
              </a:spcBef>
            </a:pPr>
            <a:r>
              <a:rPr lang="en-US" sz="1700" dirty="0"/>
              <a:t>Used for hardware provider submittal, ISS Program review and approval, and reference/utilization of safety data across the ISS Program</a:t>
            </a:r>
          </a:p>
          <a:p>
            <a:pPr>
              <a:spcBef>
                <a:spcPts val="1200"/>
              </a:spcBef>
            </a:pPr>
            <a:r>
              <a:rPr lang="en-US" sz="2000" dirty="0"/>
              <a:t>EDMS (Electronic Document Management System)</a:t>
            </a:r>
          </a:p>
          <a:p>
            <a:pPr lvl="1">
              <a:spcBef>
                <a:spcPts val="1200"/>
              </a:spcBef>
            </a:pPr>
            <a:r>
              <a:rPr lang="en-US" sz="1700" dirty="0"/>
              <a:t>ISS EDMS is the International Space Station (ISS) repository for ISS Program documents</a:t>
            </a:r>
          </a:p>
          <a:p>
            <a:pPr>
              <a:spcBef>
                <a:spcPts val="1200"/>
              </a:spcBef>
            </a:pPr>
            <a:r>
              <a:rPr lang="en-US" sz="2000" dirty="0"/>
              <a:t>CMC (Cargo Management Contract) Tool - </a:t>
            </a:r>
            <a:r>
              <a:rPr lang="en-US" sz="1700" dirty="0"/>
              <a:t>Access portal to other applications such as:</a:t>
            </a:r>
          </a:p>
          <a:p>
            <a:pPr lvl="1">
              <a:spcBef>
                <a:spcPts val="1200"/>
              </a:spcBef>
            </a:pPr>
            <a:r>
              <a:rPr lang="en-US" sz="1700" dirty="0" err="1"/>
              <a:t>eLRODS</a:t>
            </a:r>
            <a:r>
              <a:rPr lang="en-US" sz="1700" dirty="0"/>
              <a:t>/</a:t>
            </a:r>
            <a:r>
              <a:rPr lang="en-US" sz="1700" dirty="0" err="1"/>
              <a:t>eRMDP</a:t>
            </a:r>
            <a:r>
              <a:rPr lang="en-US" sz="1700" dirty="0"/>
              <a:t> (electronic Launch, Return and On-Orbit Data Set / Return Manifest Disposition Plan)</a:t>
            </a:r>
          </a:p>
          <a:p>
            <a:pPr lvl="2">
              <a:spcBef>
                <a:spcPts val="1200"/>
              </a:spcBef>
            </a:pPr>
            <a:r>
              <a:rPr lang="en-US" sz="1700" dirty="0"/>
              <a:t>How is your payload and associated equipment to be handled, packed, launched and returned</a:t>
            </a:r>
          </a:p>
          <a:p>
            <a:pPr lvl="1">
              <a:spcBef>
                <a:spcPts val="1200"/>
              </a:spcBef>
            </a:pPr>
            <a:r>
              <a:rPr lang="en-US" sz="1700" dirty="0" err="1"/>
              <a:t>eLabel</a:t>
            </a:r>
            <a:r>
              <a:rPr lang="en-US" sz="1700" dirty="0"/>
              <a:t> (electronic Label Generation Requests)</a:t>
            </a:r>
          </a:p>
          <a:p>
            <a:pPr lvl="1">
              <a:spcBef>
                <a:spcPts val="1200"/>
              </a:spcBef>
            </a:pPr>
            <a:r>
              <a:rPr lang="en-US" sz="1700" dirty="0"/>
              <a:t>RFS (Request for Support)</a:t>
            </a:r>
          </a:p>
        </p:txBody>
      </p:sp>
      <p:sp>
        <p:nvSpPr>
          <p:cNvPr id="5" name="Title 1"/>
          <p:cNvSpPr txBox="1">
            <a:spLocks/>
          </p:cNvSpPr>
          <p:nvPr/>
        </p:nvSpPr>
        <p:spPr>
          <a:xfrm>
            <a:off x="1981200" y="274639"/>
            <a:ext cx="8229600" cy="1143000"/>
          </a:xfrm>
          <a:prstGeom prst="rect">
            <a:avLst/>
          </a:prstGeom>
        </p:spPr>
        <p:txBody>
          <a:bodyPr/>
          <a:lst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charset="0"/>
              </a:defRPr>
            </a:lvl2pPr>
            <a:lvl3pPr algn="ctr" rtl="0" eaLnBrk="0" fontAlgn="base" hangingPunct="0">
              <a:spcBef>
                <a:spcPct val="0"/>
              </a:spcBef>
              <a:spcAft>
                <a:spcPct val="0"/>
              </a:spcAft>
              <a:defRPr sz="3300">
                <a:solidFill>
                  <a:schemeClr val="tx2"/>
                </a:solidFill>
                <a:latin typeface="Arial" charset="0"/>
              </a:defRPr>
            </a:lvl3pPr>
            <a:lvl4pPr algn="ctr" rtl="0" eaLnBrk="0" fontAlgn="base" hangingPunct="0">
              <a:spcBef>
                <a:spcPct val="0"/>
              </a:spcBef>
              <a:spcAft>
                <a:spcPct val="0"/>
              </a:spcAft>
              <a:defRPr sz="3300">
                <a:solidFill>
                  <a:schemeClr val="tx2"/>
                </a:solidFill>
                <a:latin typeface="Arial" charset="0"/>
              </a:defRPr>
            </a:lvl4pPr>
            <a:lvl5pPr algn="ctr" rtl="0" eaLnBrk="0" fontAlgn="base" hangingPunct="0">
              <a:spcBef>
                <a:spcPct val="0"/>
              </a:spcBef>
              <a:spcAft>
                <a:spcPct val="0"/>
              </a:spcAft>
              <a:defRPr sz="3300">
                <a:solidFill>
                  <a:schemeClr val="tx2"/>
                </a:solidFill>
                <a:latin typeface="Arial" charset="0"/>
              </a:defRPr>
            </a:lvl5pPr>
            <a:lvl6pPr marL="342900" algn="ctr" rtl="0" fontAlgn="base">
              <a:spcBef>
                <a:spcPct val="0"/>
              </a:spcBef>
              <a:spcAft>
                <a:spcPct val="0"/>
              </a:spcAft>
              <a:defRPr sz="3300">
                <a:solidFill>
                  <a:schemeClr val="tx2"/>
                </a:solidFill>
                <a:latin typeface="Arial" charset="0"/>
              </a:defRPr>
            </a:lvl6pPr>
            <a:lvl7pPr marL="685800" algn="ctr" rtl="0" fontAlgn="base">
              <a:spcBef>
                <a:spcPct val="0"/>
              </a:spcBef>
              <a:spcAft>
                <a:spcPct val="0"/>
              </a:spcAft>
              <a:defRPr sz="3300">
                <a:solidFill>
                  <a:schemeClr val="tx2"/>
                </a:solidFill>
                <a:latin typeface="Arial" charset="0"/>
              </a:defRPr>
            </a:lvl7pPr>
            <a:lvl8pPr marL="1028700" algn="ctr" rtl="0" fontAlgn="base">
              <a:spcBef>
                <a:spcPct val="0"/>
              </a:spcBef>
              <a:spcAft>
                <a:spcPct val="0"/>
              </a:spcAft>
              <a:defRPr sz="3300">
                <a:solidFill>
                  <a:schemeClr val="tx2"/>
                </a:solidFill>
                <a:latin typeface="Arial" charset="0"/>
              </a:defRPr>
            </a:lvl8pPr>
            <a:lvl9pPr marL="1371600" algn="ctr" rtl="0" fontAlgn="base">
              <a:spcBef>
                <a:spcPct val="0"/>
              </a:spcBef>
              <a:spcAft>
                <a:spcPct val="0"/>
              </a:spcAft>
              <a:defRPr sz="3300">
                <a:solidFill>
                  <a:schemeClr val="tx2"/>
                </a:solidFill>
                <a:latin typeface="Arial" charset="0"/>
              </a:defRPr>
            </a:lvl9pPr>
          </a:lstStyle>
          <a:p>
            <a:r>
              <a:rPr lang="en-US" sz="3600" dirty="0"/>
              <a:t>IT Access &amp; Electronic Accounts</a:t>
            </a:r>
            <a:endParaRPr lang="en-US" sz="3600" kern="0" dirty="0"/>
          </a:p>
        </p:txBody>
      </p:sp>
    </p:spTree>
    <p:extLst>
      <p:ext uri="{BB962C8B-B14F-4D97-AF65-F5344CB8AC3E}">
        <p14:creationId xmlns:p14="http://schemas.microsoft.com/office/powerpoint/2010/main" val="4169148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81200" y="274639"/>
            <a:ext cx="8229600" cy="811211"/>
          </a:xfrm>
          <a:prstGeom prst="rect">
            <a:avLst/>
          </a:prstGeom>
        </p:spPr>
        <p:txBody>
          <a:bodyPr/>
          <a:lst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charset="0"/>
              </a:defRPr>
            </a:lvl2pPr>
            <a:lvl3pPr algn="ctr" rtl="0" eaLnBrk="0" fontAlgn="base" hangingPunct="0">
              <a:spcBef>
                <a:spcPct val="0"/>
              </a:spcBef>
              <a:spcAft>
                <a:spcPct val="0"/>
              </a:spcAft>
              <a:defRPr sz="3300">
                <a:solidFill>
                  <a:schemeClr val="tx2"/>
                </a:solidFill>
                <a:latin typeface="Arial" charset="0"/>
              </a:defRPr>
            </a:lvl3pPr>
            <a:lvl4pPr algn="ctr" rtl="0" eaLnBrk="0" fontAlgn="base" hangingPunct="0">
              <a:spcBef>
                <a:spcPct val="0"/>
              </a:spcBef>
              <a:spcAft>
                <a:spcPct val="0"/>
              </a:spcAft>
              <a:defRPr sz="3300">
                <a:solidFill>
                  <a:schemeClr val="tx2"/>
                </a:solidFill>
                <a:latin typeface="Arial" charset="0"/>
              </a:defRPr>
            </a:lvl4pPr>
            <a:lvl5pPr algn="ctr" rtl="0" eaLnBrk="0" fontAlgn="base" hangingPunct="0">
              <a:spcBef>
                <a:spcPct val="0"/>
              </a:spcBef>
              <a:spcAft>
                <a:spcPct val="0"/>
              </a:spcAft>
              <a:defRPr sz="3300">
                <a:solidFill>
                  <a:schemeClr val="tx2"/>
                </a:solidFill>
                <a:latin typeface="Arial" charset="0"/>
              </a:defRPr>
            </a:lvl5pPr>
            <a:lvl6pPr marL="342900" algn="ctr" rtl="0" fontAlgn="base">
              <a:spcBef>
                <a:spcPct val="0"/>
              </a:spcBef>
              <a:spcAft>
                <a:spcPct val="0"/>
              </a:spcAft>
              <a:defRPr sz="3300">
                <a:solidFill>
                  <a:schemeClr val="tx2"/>
                </a:solidFill>
                <a:latin typeface="Arial" charset="0"/>
              </a:defRPr>
            </a:lvl6pPr>
            <a:lvl7pPr marL="685800" algn="ctr" rtl="0" fontAlgn="base">
              <a:spcBef>
                <a:spcPct val="0"/>
              </a:spcBef>
              <a:spcAft>
                <a:spcPct val="0"/>
              </a:spcAft>
              <a:defRPr sz="3300">
                <a:solidFill>
                  <a:schemeClr val="tx2"/>
                </a:solidFill>
                <a:latin typeface="Arial" charset="0"/>
              </a:defRPr>
            </a:lvl7pPr>
            <a:lvl8pPr marL="1028700" algn="ctr" rtl="0" fontAlgn="base">
              <a:spcBef>
                <a:spcPct val="0"/>
              </a:spcBef>
              <a:spcAft>
                <a:spcPct val="0"/>
              </a:spcAft>
              <a:defRPr sz="3300">
                <a:solidFill>
                  <a:schemeClr val="tx2"/>
                </a:solidFill>
                <a:latin typeface="Arial" charset="0"/>
              </a:defRPr>
            </a:lvl8pPr>
            <a:lvl9pPr marL="1371600" algn="ctr" rtl="0" fontAlgn="base">
              <a:spcBef>
                <a:spcPct val="0"/>
              </a:spcBef>
              <a:spcAft>
                <a:spcPct val="0"/>
              </a:spcAft>
              <a:defRPr sz="3300">
                <a:solidFill>
                  <a:schemeClr val="tx2"/>
                </a:solidFill>
                <a:latin typeface="Arial" charset="0"/>
              </a:defRPr>
            </a:lvl9pPr>
          </a:lstStyle>
          <a:p>
            <a:r>
              <a:rPr lang="en-US" sz="3600" dirty="0"/>
              <a:t>Payload Data Integrator (PDI) Services</a:t>
            </a:r>
            <a:endParaRPr lang="en-US" sz="3600" kern="0" dirty="0"/>
          </a:p>
        </p:txBody>
      </p:sp>
      <p:sp>
        <p:nvSpPr>
          <p:cNvPr id="3" name="Content Placeholder 2"/>
          <p:cNvSpPr txBox="1">
            <a:spLocks/>
          </p:cNvSpPr>
          <p:nvPr/>
        </p:nvSpPr>
        <p:spPr>
          <a:xfrm>
            <a:off x="838200" y="3257550"/>
            <a:ext cx="11029950" cy="3086100"/>
          </a:xfrm>
          <a:prstGeom prst="rect">
            <a:avLst/>
          </a:prstGeom>
        </p:spPr>
        <p:txBody>
          <a:bodyPr>
            <a:normAutofit/>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pPr>
              <a:lnSpc>
                <a:spcPct val="120000"/>
              </a:lnSpc>
            </a:pPr>
            <a:r>
              <a:rPr lang="en-US" kern="0" dirty="0">
                <a:latin typeface="Arial" panose="020B0604020202020204" pitchFamily="34" charset="0"/>
                <a:cs typeface="Arial" panose="020B0604020202020204" pitchFamily="34" charset="0"/>
              </a:rPr>
              <a:t>Roles and Responsibilities</a:t>
            </a:r>
          </a:p>
          <a:p>
            <a:pPr lvl="1">
              <a:lnSpc>
                <a:spcPct val="120000"/>
              </a:lnSpc>
            </a:pPr>
            <a:r>
              <a:rPr lang="en-US" sz="1600" kern="0" dirty="0">
                <a:latin typeface="Arial" panose="020B0604020202020204" pitchFamily="34" charset="0"/>
                <a:cs typeface="Arial" panose="020B0604020202020204" pitchFamily="34" charset="0"/>
              </a:rPr>
              <a:t>Payload Developer (PD): </a:t>
            </a:r>
          </a:p>
          <a:p>
            <a:pPr lvl="2">
              <a:lnSpc>
                <a:spcPct val="120000"/>
              </a:lnSpc>
              <a:buFont typeface="Arial" panose="020B0604020202020204" pitchFamily="34" charset="0"/>
              <a:buChar char="–"/>
            </a:pPr>
            <a:r>
              <a:rPr lang="en-US" sz="1500" kern="0" dirty="0">
                <a:latin typeface="Arial" panose="020B0604020202020204" pitchFamily="34" charset="0"/>
                <a:cs typeface="Arial" panose="020B0604020202020204" pitchFamily="34" charset="0"/>
              </a:rPr>
              <a:t>Provides data once and in any format you choose (Word, Excel, PowerPoint, verbally, email, </a:t>
            </a:r>
            <a:r>
              <a:rPr lang="en-US" sz="1500" kern="0" dirty="0" err="1">
                <a:latin typeface="Arial" panose="020B0604020202020204" pitchFamily="34" charset="0"/>
                <a:cs typeface="Arial" panose="020B0604020202020204" pitchFamily="34" charset="0"/>
              </a:rPr>
              <a:t>etc</a:t>
            </a:r>
            <a:r>
              <a:rPr lang="en-US" sz="1500" kern="0" dirty="0">
                <a:latin typeface="Arial" panose="020B0604020202020204" pitchFamily="34" charset="0"/>
                <a:cs typeface="Arial" panose="020B0604020202020204" pitchFamily="34" charset="0"/>
              </a:rPr>
              <a:t>) within a timeframe designated by the PIM schedule</a:t>
            </a:r>
          </a:p>
          <a:p>
            <a:pPr lvl="1">
              <a:lnSpc>
                <a:spcPct val="120000"/>
              </a:lnSpc>
            </a:pPr>
            <a:r>
              <a:rPr lang="en-US" sz="1600" kern="0" dirty="0">
                <a:latin typeface="Arial" panose="020B0604020202020204" pitchFamily="34" charset="0"/>
                <a:cs typeface="Arial" panose="020B0604020202020204" pitchFamily="34" charset="0"/>
              </a:rPr>
              <a:t>Payload Integration Manager (PIM): </a:t>
            </a:r>
          </a:p>
          <a:p>
            <a:pPr lvl="2">
              <a:lnSpc>
                <a:spcPct val="120000"/>
              </a:lnSpc>
              <a:buFont typeface="Arial" panose="020B0604020202020204" pitchFamily="34" charset="0"/>
              <a:buChar char="–"/>
            </a:pPr>
            <a:r>
              <a:rPr lang="en-US" sz="1500" kern="0" dirty="0">
                <a:latin typeface="Arial" panose="020B0604020202020204" pitchFamily="34" charset="0"/>
                <a:cs typeface="Arial" panose="020B0604020202020204" pitchFamily="34" charset="0"/>
              </a:rPr>
              <a:t>Functions as a liaison between PD and PDI to ensure that information is provided to the PDI in a timely manner and verifies data entered into databases prior to submittal</a:t>
            </a:r>
          </a:p>
          <a:p>
            <a:pPr lvl="1">
              <a:lnSpc>
                <a:spcPct val="120000"/>
              </a:lnSpc>
            </a:pPr>
            <a:r>
              <a:rPr lang="en-US" sz="1600" kern="0" dirty="0">
                <a:latin typeface="Arial" panose="020B0604020202020204" pitchFamily="34" charset="0"/>
                <a:cs typeface="Arial" panose="020B0604020202020204" pitchFamily="34" charset="0"/>
              </a:rPr>
              <a:t>Payload Data Integrator (PDI): </a:t>
            </a:r>
          </a:p>
          <a:p>
            <a:pPr lvl="2">
              <a:lnSpc>
                <a:spcPct val="120000"/>
              </a:lnSpc>
              <a:buFont typeface="Arial" panose="020B0604020202020204" pitchFamily="34" charset="0"/>
              <a:buChar char="–"/>
            </a:pPr>
            <a:r>
              <a:rPr lang="en-US" sz="1500" kern="0" dirty="0">
                <a:latin typeface="Arial" panose="020B0604020202020204" pitchFamily="34" charset="0"/>
                <a:cs typeface="Arial" panose="020B0604020202020204" pitchFamily="34" charset="0"/>
              </a:rPr>
              <a:t>Populates, manages, and validates duplicate data in all applicable ISS Program payload databases</a:t>
            </a:r>
          </a:p>
        </p:txBody>
      </p:sp>
      <p:sp>
        <p:nvSpPr>
          <p:cNvPr id="4" name="Content Placeholder 2"/>
          <p:cNvSpPr txBox="1">
            <a:spLocks/>
          </p:cNvSpPr>
          <p:nvPr/>
        </p:nvSpPr>
        <p:spPr>
          <a:xfrm>
            <a:off x="838200" y="1257300"/>
            <a:ext cx="10515600" cy="2000250"/>
          </a:xfrm>
          <a:prstGeom prst="rect">
            <a:avLst/>
          </a:prstGeom>
        </p:spPr>
        <p:txBody>
          <a:bodyPr>
            <a:normAutofit fontScale="85000" lnSpcReduction="20000"/>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pPr>
              <a:lnSpc>
                <a:spcPct val="120000"/>
              </a:lnSpc>
            </a:pPr>
            <a:r>
              <a:rPr lang="en-US" sz="2600" kern="0" dirty="0">
                <a:latin typeface="Arial" panose="020B0604020202020204" pitchFamily="34" charset="0"/>
                <a:cs typeface="Arial" panose="020B0604020202020204" pitchFamily="34" charset="0"/>
              </a:rPr>
              <a:t>Don’t feel overwhelmed by the data entry requirements or tools!  We are here to help!</a:t>
            </a:r>
          </a:p>
          <a:p>
            <a:pPr>
              <a:lnSpc>
                <a:spcPct val="120000"/>
              </a:lnSpc>
            </a:pPr>
            <a:r>
              <a:rPr lang="en-US" sz="2600" kern="0" dirty="0">
                <a:latin typeface="Arial" panose="020B0604020202020204" pitchFamily="34" charset="0"/>
                <a:cs typeface="Arial" panose="020B0604020202020204" pitchFamily="34" charset="0"/>
              </a:rPr>
              <a:t>I will work closely with the PDI throughout the integration process to provide reliable and timely support to all PD teams. </a:t>
            </a:r>
          </a:p>
          <a:p>
            <a:pPr lvl="1">
              <a:buFont typeface="Arial" panose="020B0604020202020204" pitchFamily="34" charset="0"/>
              <a:buChar char="–"/>
            </a:pPr>
            <a:r>
              <a:rPr lang="en-US" sz="1700" kern="0" dirty="0">
                <a:latin typeface="Arial" panose="020B0604020202020204" pitchFamily="34" charset="0"/>
                <a:cs typeface="Arial" panose="020B0604020202020204" pitchFamily="34" charset="0"/>
              </a:rPr>
              <a:t>PDI will attend the kick-offs and PIM Tag-ups</a:t>
            </a:r>
          </a:p>
          <a:p>
            <a:pPr lvl="1">
              <a:buFont typeface="Arial" panose="020B0604020202020204" pitchFamily="34" charset="0"/>
              <a:buChar char="–"/>
            </a:pPr>
            <a:r>
              <a:rPr lang="en-US" sz="1700" kern="0" dirty="0">
                <a:latin typeface="Arial" panose="020B0604020202020204" pitchFamily="34" charset="0"/>
                <a:cs typeface="Arial" panose="020B0604020202020204" pitchFamily="34" charset="0"/>
              </a:rPr>
              <a:t>We will ensure that the data is entered correctly prior to submittal  </a:t>
            </a:r>
          </a:p>
          <a:p>
            <a:endParaRPr lang="en-US" kern="0" dirty="0"/>
          </a:p>
        </p:txBody>
      </p:sp>
    </p:spTree>
    <p:extLst>
      <p:ext uri="{BB962C8B-B14F-4D97-AF65-F5344CB8AC3E}">
        <p14:creationId xmlns:p14="http://schemas.microsoft.com/office/powerpoint/2010/main" val="2015020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828800"/>
            <a:ext cx="8229600" cy="2514600"/>
          </a:xfrm>
        </p:spPr>
        <p:txBody>
          <a:bodyPr/>
          <a:lstStyle/>
          <a:p>
            <a:pPr marL="0" indent="0" algn="ctr">
              <a:buNone/>
            </a:pPr>
            <a:r>
              <a:rPr lang="en-US" sz="4000" dirty="0"/>
              <a:t>Intellectual Property</a:t>
            </a:r>
            <a:br>
              <a:rPr lang="en-US" sz="4000" dirty="0"/>
            </a:br>
            <a:r>
              <a:rPr lang="en-US" sz="4000" dirty="0"/>
              <a:t>&amp;</a:t>
            </a:r>
            <a:br>
              <a:rPr lang="en-US" sz="4000" dirty="0"/>
            </a:br>
            <a:r>
              <a:rPr lang="en-US" sz="4000" dirty="0"/>
              <a:t>Proprietary Information</a:t>
            </a:r>
          </a:p>
          <a:p>
            <a:pPr marL="0" indent="0" algn="ctr">
              <a:buNone/>
            </a:pPr>
            <a:r>
              <a:rPr lang="en-US" sz="4000" dirty="0"/>
              <a:t>(Data Handling)</a:t>
            </a:r>
          </a:p>
        </p:txBody>
      </p:sp>
    </p:spTree>
    <p:extLst>
      <p:ext uri="{BB962C8B-B14F-4D97-AF65-F5344CB8AC3E}">
        <p14:creationId xmlns:p14="http://schemas.microsoft.com/office/powerpoint/2010/main" val="667501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91767" y="1143000"/>
            <a:ext cx="5657850" cy="528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pPr>
              <a:spcBef>
                <a:spcPts val="1200"/>
              </a:spcBef>
            </a:pPr>
            <a:r>
              <a:rPr lang="en-US" sz="1800" kern="0" dirty="0"/>
              <a:t>All PD provided data is considered sensitive</a:t>
            </a:r>
          </a:p>
          <a:p>
            <a:pPr lvl="1">
              <a:spcBef>
                <a:spcPts val="1200"/>
              </a:spcBef>
            </a:pPr>
            <a:r>
              <a:rPr lang="en-US" sz="1600" kern="0" dirty="0"/>
              <a:t>Controls are in place to limit data exposure to only individuals with applicable work scope (i.e., those who need to know</a:t>
            </a:r>
            <a:r>
              <a:rPr lang="en-US" sz="1700" kern="0" dirty="0"/>
              <a:t>)</a:t>
            </a:r>
          </a:p>
          <a:p>
            <a:pPr>
              <a:spcBef>
                <a:spcPts val="1200"/>
              </a:spcBef>
            </a:pPr>
            <a:r>
              <a:rPr lang="en-US" sz="1800" kern="0" dirty="0"/>
              <a:t>Data that is marked as proprietary by the PD has additional controls </a:t>
            </a:r>
          </a:p>
          <a:p>
            <a:pPr lvl="1">
              <a:spcBef>
                <a:spcPts val="1200"/>
              </a:spcBef>
            </a:pPr>
            <a:r>
              <a:rPr lang="en-US" sz="1600" kern="0" dirty="0"/>
              <a:t>Program databases protect and segregate the data </a:t>
            </a:r>
          </a:p>
          <a:p>
            <a:pPr lvl="1">
              <a:spcBef>
                <a:spcPts val="1200"/>
              </a:spcBef>
            </a:pPr>
            <a:r>
              <a:rPr lang="en-US" sz="1600" kern="0" dirty="0"/>
              <a:t>One PD is not able to see another PD’s data</a:t>
            </a:r>
          </a:p>
          <a:p>
            <a:pPr>
              <a:spcBef>
                <a:spcPts val="1200"/>
              </a:spcBef>
            </a:pPr>
            <a:r>
              <a:rPr lang="en-US" sz="1800" kern="0" dirty="0"/>
              <a:t>The PD is responsible for determining if their data is proprietary and marking accordingly</a:t>
            </a:r>
          </a:p>
          <a:p>
            <a:pPr>
              <a:spcBef>
                <a:spcPts val="1200"/>
              </a:spcBef>
            </a:pPr>
            <a:r>
              <a:rPr lang="en-US" sz="1800" kern="0" dirty="0"/>
              <a:t>PD should note that proprietary data has limitations on how data can be shared and transferred to integration team members and may result in increased integration processing time as well as reduced operation time.</a:t>
            </a:r>
          </a:p>
          <a:p>
            <a:pPr lvl="1">
              <a:spcBef>
                <a:spcPts val="1200"/>
              </a:spcBef>
            </a:pPr>
            <a:r>
              <a:rPr lang="en-US" sz="1600" kern="0" dirty="0"/>
              <a:t>General guidance is on the next 2 pages</a:t>
            </a:r>
            <a:endParaRPr lang="en-US" sz="1600" b="1" kern="0" dirty="0"/>
          </a:p>
        </p:txBody>
      </p:sp>
      <p:sp>
        <p:nvSpPr>
          <p:cNvPr id="2" name="Title 1"/>
          <p:cNvSpPr>
            <a:spLocks noGrp="1"/>
          </p:cNvSpPr>
          <p:nvPr>
            <p:ph type="title"/>
          </p:nvPr>
        </p:nvSpPr>
        <p:spPr/>
        <p:txBody>
          <a:bodyPr/>
          <a:lstStyle/>
          <a:p>
            <a:r>
              <a:rPr lang="en-US" sz="3600" dirty="0"/>
              <a:t>PD Proprietary Data</a:t>
            </a:r>
          </a:p>
        </p:txBody>
      </p:sp>
      <p:sp>
        <p:nvSpPr>
          <p:cNvPr id="7" name="Content Placeholder 2"/>
          <p:cNvSpPr txBox="1">
            <a:spLocks/>
          </p:cNvSpPr>
          <p:nvPr/>
        </p:nvSpPr>
        <p:spPr bwMode="auto">
          <a:xfrm>
            <a:off x="6226963" y="1143000"/>
            <a:ext cx="5772150" cy="528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pPr>
              <a:spcBef>
                <a:spcPts val="1200"/>
              </a:spcBef>
            </a:pPr>
            <a:r>
              <a:rPr lang="en-US" sz="1800" kern="0" dirty="0"/>
              <a:t>The ISS Integration team consists of multiple civil servants and contractors that are legally </a:t>
            </a:r>
            <a:r>
              <a:rPr lang="en-US" sz="1800" b="1" kern="0" dirty="0"/>
              <a:t>REQUIRED</a:t>
            </a:r>
            <a:r>
              <a:rPr lang="en-US" sz="1800" kern="0" dirty="0"/>
              <a:t> to honor proprietary data markings.  As specified in our contracts:</a:t>
            </a:r>
          </a:p>
          <a:p>
            <a:pPr lvl="1">
              <a:spcBef>
                <a:spcPts val="1200"/>
              </a:spcBef>
            </a:pPr>
            <a:r>
              <a:rPr lang="en-US" sz="1800" kern="0" dirty="0"/>
              <a:t>Use data only for the purpose necessary to integrate your payload and get you your data</a:t>
            </a:r>
          </a:p>
          <a:p>
            <a:pPr lvl="1">
              <a:spcBef>
                <a:spcPts val="1200"/>
              </a:spcBef>
            </a:pPr>
            <a:r>
              <a:rPr lang="en-US" sz="1800" kern="0" dirty="0"/>
              <a:t>Safeguard data  from unauthorized use and disclosure</a:t>
            </a:r>
          </a:p>
          <a:p>
            <a:pPr lvl="1">
              <a:spcBef>
                <a:spcPts val="1200"/>
              </a:spcBef>
            </a:pPr>
            <a:r>
              <a:rPr lang="en-US" sz="1800" kern="0" dirty="0"/>
              <a:t>Allow access only to those with a</a:t>
            </a:r>
            <a:br>
              <a:rPr lang="en-US" sz="1800" kern="0" dirty="0"/>
            </a:br>
            <a:r>
              <a:rPr lang="en-US" sz="1800" kern="0" dirty="0"/>
              <a:t>“Need to Know”</a:t>
            </a:r>
          </a:p>
          <a:p>
            <a:pPr lvl="1">
              <a:spcBef>
                <a:spcPts val="1200"/>
              </a:spcBef>
            </a:pPr>
            <a:r>
              <a:rPr lang="en-US" sz="1800" kern="0" dirty="0"/>
              <a:t>Not to release outside of the organization</a:t>
            </a:r>
          </a:p>
          <a:p>
            <a:pPr lvl="1">
              <a:spcBef>
                <a:spcPts val="1200"/>
              </a:spcBef>
            </a:pPr>
            <a:r>
              <a:rPr lang="en-US" sz="1800" kern="0" dirty="0"/>
              <a:t>Train our workforce on the proper handling of proprietary sensitive information</a:t>
            </a:r>
          </a:p>
        </p:txBody>
      </p:sp>
      <p:cxnSp>
        <p:nvCxnSpPr>
          <p:cNvPr id="8" name="Straight Connector 7"/>
          <p:cNvCxnSpPr/>
          <p:nvPr/>
        </p:nvCxnSpPr>
        <p:spPr>
          <a:xfrm>
            <a:off x="6096000" y="1885950"/>
            <a:ext cx="0" cy="4686299"/>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27400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838200" y="1143000"/>
            <a:ext cx="10915650" cy="5184045"/>
          </a:xfrm>
          <a:prstGeom prst="rect">
            <a:avLst/>
          </a:prstGeom>
        </p:spPr>
        <p:txBody>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pPr marL="0" indent="0">
              <a:spcAft>
                <a:spcPts val="1200"/>
              </a:spcAft>
              <a:buNone/>
            </a:pPr>
            <a:r>
              <a:rPr lang="en-US" sz="1800" b="1" i="1" kern="0" dirty="0"/>
              <a:t>Proprietary markings drive significant work for NASA civil servants and contractor team members in order to properly protect the data.  It is critical that you mark only what absolutely needs to be marked as proprietary – mismarking will add delays in processing your data.</a:t>
            </a:r>
          </a:p>
          <a:p>
            <a:pPr>
              <a:spcBef>
                <a:spcPts val="1200"/>
              </a:spcBef>
            </a:pPr>
            <a:r>
              <a:rPr lang="en-US" sz="1800" b="1" kern="0" dirty="0">
                <a:solidFill>
                  <a:srgbClr val="008000"/>
                </a:solidFill>
              </a:rPr>
              <a:t>What is proprietary/sensitive data?</a:t>
            </a:r>
          </a:p>
          <a:p>
            <a:pPr lvl="1">
              <a:spcAft>
                <a:spcPts val="600"/>
              </a:spcAft>
            </a:pPr>
            <a:r>
              <a:rPr lang="en-US" sz="1600" kern="0" dirty="0"/>
              <a:t>Information (data or other products) that is not in the public domain; information that a contractor has developed at private expense that has actual or potential economic value: computer code/algorithms, engineering drawings, analyses, manufacturing processes, design specifications, test results.</a:t>
            </a:r>
          </a:p>
          <a:p>
            <a:r>
              <a:rPr lang="en-US" sz="1800" b="1" kern="0" dirty="0">
                <a:solidFill>
                  <a:srgbClr val="FF0000"/>
                </a:solidFill>
              </a:rPr>
              <a:t>What is not proprietary/sensitive data?</a:t>
            </a:r>
          </a:p>
          <a:p>
            <a:pPr lvl="1">
              <a:spcAft>
                <a:spcPts val="600"/>
              </a:spcAft>
            </a:pPr>
            <a:r>
              <a:rPr lang="en-US" sz="1600" kern="0" dirty="0"/>
              <a:t>Information that is currently in the public domain: publications, presentations, websites, open source software.  Note: This list is not intended to be comprehensive. When in doubt, ask your company legal representative.</a:t>
            </a:r>
          </a:p>
          <a:p>
            <a:r>
              <a:rPr lang="en-US" sz="1800" kern="0" dirty="0"/>
              <a:t>Your organization needs to tell NASA if your data is propriety data or not.</a:t>
            </a:r>
          </a:p>
          <a:p>
            <a:pPr lvl="1"/>
            <a:r>
              <a:rPr lang="en-US" sz="1700" kern="0" dirty="0"/>
              <a:t>Be aware of the markings on all your data</a:t>
            </a:r>
          </a:p>
          <a:p>
            <a:pPr lvl="1"/>
            <a:r>
              <a:rPr lang="en-US" sz="1700" kern="0" dirty="0"/>
              <a:t>Be aware that using standard templates/standard markings may not accurately reflect the actual data contained within (a very common problem)</a:t>
            </a:r>
            <a:endParaRPr lang="en-US" sz="2000" kern="0" dirty="0"/>
          </a:p>
        </p:txBody>
      </p:sp>
      <p:sp>
        <p:nvSpPr>
          <p:cNvPr id="5" name="Title 1"/>
          <p:cNvSpPr txBox="1">
            <a:spLocks/>
          </p:cNvSpPr>
          <p:nvPr/>
        </p:nvSpPr>
        <p:spPr>
          <a:xfrm>
            <a:off x="609600" y="274638"/>
            <a:ext cx="10972800" cy="1143000"/>
          </a:xfrm>
          <a:prstGeom prst="rect">
            <a:avLst/>
          </a:prstGeom>
        </p:spPr>
        <p:txBody>
          <a:bodyPr/>
          <a:lst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charset="0"/>
              </a:defRPr>
            </a:lvl2pPr>
            <a:lvl3pPr algn="ctr" rtl="0" eaLnBrk="0" fontAlgn="base" hangingPunct="0">
              <a:spcBef>
                <a:spcPct val="0"/>
              </a:spcBef>
              <a:spcAft>
                <a:spcPct val="0"/>
              </a:spcAft>
              <a:defRPr sz="3300">
                <a:solidFill>
                  <a:schemeClr val="tx2"/>
                </a:solidFill>
                <a:latin typeface="Arial" charset="0"/>
              </a:defRPr>
            </a:lvl3pPr>
            <a:lvl4pPr algn="ctr" rtl="0" eaLnBrk="0" fontAlgn="base" hangingPunct="0">
              <a:spcBef>
                <a:spcPct val="0"/>
              </a:spcBef>
              <a:spcAft>
                <a:spcPct val="0"/>
              </a:spcAft>
              <a:defRPr sz="3300">
                <a:solidFill>
                  <a:schemeClr val="tx2"/>
                </a:solidFill>
                <a:latin typeface="Arial" charset="0"/>
              </a:defRPr>
            </a:lvl4pPr>
            <a:lvl5pPr algn="ctr" rtl="0" eaLnBrk="0" fontAlgn="base" hangingPunct="0">
              <a:spcBef>
                <a:spcPct val="0"/>
              </a:spcBef>
              <a:spcAft>
                <a:spcPct val="0"/>
              </a:spcAft>
              <a:defRPr sz="3300">
                <a:solidFill>
                  <a:schemeClr val="tx2"/>
                </a:solidFill>
                <a:latin typeface="Arial" charset="0"/>
              </a:defRPr>
            </a:lvl5pPr>
            <a:lvl6pPr marL="342891" algn="ctr" rtl="0" fontAlgn="base">
              <a:spcBef>
                <a:spcPct val="0"/>
              </a:spcBef>
              <a:spcAft>
                <a:spcPct val="0"/>
              </a:spcAft>
              <a:defRPr sz="3300">
                <a:solidFill>
                  <a:schemeClr val="tx2"/>
                </a:solidFill>
                <a:latin typeface="Arial" charset="0"/>
              </a:defRPr>
            </a:lvl6pPr>
            <a:lvl7pPr marL="685783" algn="ctr" rtl="0" fontAlgn="base">
              <a:spcBef>
                <a:spcPct val="0"/>
              </a:spcBef>
              <a:spcAft>
                <a:spcPct val="0"/>
              </a:spcAft>
              <a:defRPr sz="3300">
                <a:solidFill>
                  <a:schemeClr val="tx2"/>
                </a:solidFill>
                <a:latin typeface="Arial" charset="0"/>
              </a:defRPr>
            </a:lvl7pPr>
            <a:lvl8pPr marL="1028674" algn="ctr" rtl="0" fontAlgn="base">
              <a:spcBef>
                <a:spcPct val="0"/>
              </a:spcBef>
              <a:spcAft>
                <a:spcPct val="0"/>
              </a:spcAft>
              <a:defRPr sz="3300">
                <a:solidFill>
                  <a:schemeClr val="tx2"/>
                </a:solidFill>
                <a:latin typeface="Arial" charset="0"/>
              </a:defRPr>
            </a:lvl8pPr>
            <a:lvl9pPr marL="1371566" algn="ctr" rtl="0" fontAlgn="base">
              <a:spcBef>
                <a:spcPct val="0"/>
              </a:spcBef>
              <a:spcAft>
                <a:spcPct val="0"/>
              </a:spcAft>
              <a:defRPr sz="3300">
                <a:solidFill>
                  <a:schemeClr val="tx2"/>
                </a:solidFill>
                <a:latin typeface="Arial" charset="0"/>
              </a:defRPr>
            </a:lvl9pPr>
          </a:lstStyle>
          <a:p>
            <a:r>
              <a:rPr lang="en-US" sz="3600" kern="0" dirty="0"/>
              <a:t>Proprietary Data Guidance</a:t>
            </a:r>
            <a:endParaRPr lang="en-US" sz="3600" kern="0" dirty="0">
              <a:solidFill>
                <a:srgbClr val="FF0000"/>
              </a:solidFill>
            </a:endParaRPr>
          </a:p>
        </p:txBody>
      </p:sp>
    </p:spTree>
    <p:extLst>
      <p:ext uri="{BB962C8B-B14F-4D97-AF65-F5344CB8AC3E}">
        <p14:creationId xmlns:p14="http://schemas.microsoft.com/office/powerpoint/2010/main" val="2356168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ontent Placeholder 2"/>
          <p:cNvSpPr txBox="1">
            <a:spLocks/>
          </p:cNvSpPr>
          <p:nvPr/>
        </p:nvSpPr>
        <p:spPr bwMode="auto">
          <a:xfrm>
            <a:off x="495300" y="1314450"/>
            <a:ext cx="6800850" cy="4961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r>
              <a:rPr lang="en-US" sz="2000" kern="0" dirty="0"/>
              <a:t>I am your Payload Integration Manager - your PIM</a:t>
            </a:r>
          </a:p>
          <a:p>
            <a:r>
              <a:rPr lang="en-US" sz="2000" kern="0" dirty="0"/>
              <a:t>I am here to help you and your team.  I am your primary point of contact and your guide on this integration journey.</a:t>
            </a:r>
          </a:p>
          <a:p>
            <a:r>
              <a:rPr lang="en-US" sz="2000" kern="0" dirty="0"/>
              <a:t>My job is to also ensure the safe launch, integration, operation, and data return for your payload </a:t>
            </a:r>
          </a:p>
          <a:p>
            <a:r>
              <a:rPr lang="en-US" sz="2000" kern="0" dirty="0"/>
              <a:t>I will build you an integration schedule to keep you on track as we approach key milestones and reviews</a:t>
            </a:r>
          </a:p>
          <a:p>
            <a:r>
              <a:rPr lang="en-US" sz="2000" kern="0" dirty="0"/>
              <a:t>I will facilitate PIM Tag-Ups including you and the integration team to keep us all in sync</a:t>
            </a:r>
          </a:p>
          <a:p>
            <a:r>
              <a:rPr lang="en-US" sz="2000" kern="0" dirty="0"/>
              <a:t>Now let’s introduce you to your integration team!</a:t>
            </a:r>
          </a:p>
        </p:txBody>
      </p:sp>
      <p:sp>
        <p:nvSpPr>
          <p:cNvPr id="2" name="Title 1"/>
          <p:cNvSpPr>
            <a:spLocks noGrp="1"/>
          </p:cNvSpPr>
          <p:nvPr>
            <p:ph type="title"/>
          </p:nvPr>
        </p:nvSpPr>
        <p:spPr>
          <a:xfrm>
            <a:off x="609600" y="274638"/>
            <a:ext cx="10972800" cy="639762"/>
          </a:xfrm>
        </p:spPr>
        <p:txBody>
          <a:bodyPr/>
          <a:lstStyle/>
          <a:p>
            <a:r>
              <a:rPr lang="en-US" dirty="0"/>
              <a:t>Payload Integration Manager (PIM)</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4750" y="1714500"/>
            <a:ext cx="4257675" cy="4257675"/>
          </a:xfrm>
          <a:prstGeom prst="rect">
            <a:avLst/>
          </a:prstGeom>
        </p:spPr>
      </p:pic>
    </p:spTree>
    <p:extLst>
      <p:ext uri="{BB962C8B-B14F-4D97-AF65-F5344CB8AC3E}">
        <p14:creationId xmlns:p14="http://schemas.microsoft.com/office/powerpoint/2010/main" val="26276976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Proprietary Data Guidance (cont.)</a:t>
            </a:r>
          </a:p>
        </p:txBody>
      </p:sp>
      <p:sp>
        <p:nvSpPr>
          <p:cNvPr id="3" name="Content Placeholder 2"/>
          <p:cNvSpPr>
            <a:spLocks noGrp="1"/>
          </p:cNvSpPr>
          <p:nvPr>
            <p:ph idx="1"/>
          </p:nvPr>
        </p:nvSpPr>
        <p:spPr>
          <a:xfrm>
            <a:off x="895350" y="1347669"/>
            <a:ext cx="10515600" cy="4824535"/>
          </a:xfrm>
        </p:spPr>
        <p:txBody>
          <a:bodyPr/>
          <a:lstStyle/>
          <a:p>
            <a:pPr marL="0" indent="0">
              <a:buNone/>
            </a:pPr>
            <a:r>
              <a:rPr lang="en-US" dirty="0"/>
              <a:t>Transfer of Payload Developer Proprietary Data</a:t>
            </a:r>
          </a:p>
          <a:p>
            <a:pPr>
              <a:spcBef>
                <a:spcPts val="1200"/>
              </a:spcBef>
            </a:pPr>
            <a:r>
              <a:rPr lang="en-US" sz="2000" dirty="0"/>
              <a:t>Preferred method:  NASA Systems on Secure NASA Servers</a:t>
            </a:r>
          </a:p>
          <a:p>
            <a:pPr lvl="1">
              <a:spcBef>
                <a:spcPts val="1200"/>
              </a:spcBef>
            </a:pPr>
            <a:r>
              <a:rPr lang="en-US" sz="1700" dirty="0"/>
              <a:t>ORBIT, NASA SharePoint or EDMS</a:t>
            </a:r>
          </a:p>
          <a:p>
            <a:pPr>
              <a:spcBef>
                <a:spcPts val="1200"/>
              </a:spcBef>
            </a:pPr>
            <a:r>
              <a:rPr lang="en-US" sz="2000" dirty="0"/>
              <a:t>Email should </a:t>
            </a:r>
            <a:r>
              <a:rPr lang="en-US" sz="2000" b="1" u="sng" dirty="0"/>
              <a:t>NEVER</a:t>
            </a:r>
            <a:r>
              <a:rPr lang="en-US" sz="2000" dirty="0"/>
              <a:t> be used for transmission of PD Proprietary data </a:t>
            </a:r>
          </a:p>
          <a:p>
            <a:pPr lvl="1">
              <a:spcBef>
                <a:spcPts val="1200"/>
              </a:spcBef>
            </a:pPr>
            <a:r>
              <a:rPr lang="en-US" sz="1700" dirty="0"/>
              <a:t>The only exception is to address a critical data exchange when no other means are available</a:t>
            </a:r>
          </a:p>
          <a:p>
            <a:pPr lvl="2">
              <a:spcBef>
                <a:spcPts val="1200"/>
              </a:spcBef>
            </a:pPr>
            <a:r>
              <a:rPr lang="en-US" sz="1700" dirty="0"/>
              <a:t>Critical would typically be defined to address an on-orbit anomaly to address crew safety</a:t>
            </a:r>
          </a:p>
          <a:p>
            <a:pPr>
              <a:spcBef>
                <a:spcPts val="1200"/>
              </a:spcBef>
            </a:pPr>
            <a:r>
              <a:rPr lang="en-US" sz="2000" dirty="0"/>
              <a:t>Be careful of disseminating hard copy Payload Developer proprietary data.</a:t>
            </a:r>
          </a:p>
          <a:p>
            <a:pPr lvl="1">
              <a:spcBef>
                <a:spcPts val="1200"/>
              </a:spcBef>
            </a:pPr>
            <a:r>
              <a:rPr lang="en-US" sz="1700" dirty="0"/>
              <a:t>Better to upload it to the appropriate NASA Database or Application</a:t>
            </a:r>
            <a:endParaRPr lang="en-US" sz="2000" dirty="0"/>
          </a:p>
          <a:p>
            <a:pPr>
              <a:spcBef>
                <a:spcPts val="1200"/>
              </a:spcBef>
            </a:pPr>
            <a:r>
              <a:rPr lang="en-US" sz="2000" dirty="0"/>
              <a:t>Your PIM will guide you on how to exchange proprietary data via the proper methods</a:t>
            </a:r>
          </a:p>
          <a:p>
            <a:pPr>
              <a:spcBef>
                <a:spcPts val="1200"/>
              </a:spcBef>
            </a:pPr>
            <a:r>
              <a:rPr lang="en-US" sz="2000" dirty="0"/>
              <a:t>Remember that the exchange methods and our job in general includes protection of your proprietary data </a:t>
            </a:r>
          </a:p>
        </p:txBody>
      </p:sp>
    </p:spTree>
    <p:extLst>
      <p:ext uri="{BB962C8B-B14F-4D97-AF65-F5344CB8AC3E}">
        <p14:creationId xmlns:p14="http://schemas.microsoft.com/office/powerpoint/2010/main" val="335335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628901"/>
            <a:ext cx="8229600" cy="1028700"/>
          </a:xfrm>
        </p:spPr>
        <p:txBody>
          <a:bodyPr/>
          <a:lstStyle/>
          <a:p>
            <a:pPr marL="0" indent="0" algn="ctr">
              <a:buNone/>
            </a:pPr>
            <a:r>
              <a:rPr lang="en-US" sz="4000" dirty="0"/>
              <a:t>Payload Developer</a:t>
            </a:r>
            <a:br>
              <a:rPr lang="en-US" sz="4000" dirty="0"/>
            </a:br>
            <a:r>
              <a:rPr lang="en-US" sz="4000" dirty="0"/>
              <a:t>Submittal Expectations</a:t>
            </a:r>
          </a:p>
        </p:txBody>
      </p:sp>
    </p:spTree>
    <p:extLst>
      <p:ext uri="{BB962C8B-B14F-4D97-AF65-F5344CB8AC3E}">
        <p14:creationId xmlns:p14="http://schemas.microsoft.com/office/powerpoint/2010/main" val="7119385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PD Submittal Expectations</a:t>
            </a:r>
          </a:p>
        </p:txBody>
      </p:sp>
      <p:sp>
        <p:nvSpPr>
          <p:cNvPr id="3" name="Content Placeholder 2"/>
          <p:cNvSpPr>
            <a:spLocks noGrp="1"/>
          </p:cNvSpPr>
          <p:nvPr>
            <p:ph idx="1"/>
          </p:nvPr>
        </p:nvSpPr>
        <p:spPr>
          <a:xfrm>
            <a:off x="609600" y="1016732"/>
            <a:ext cx="10972800" cy="4824535"/>
          </a:xfrm>
        </p:spPr>
        <p:txBody>
          <a:bodyPr/>
          <a:lstStyle/>
          <a:p>
            <a:pPr marL="0" indent="0">
              <a:buNone/>
            </a:pPr>
            <a:r>
              <a:rPr lang="en-US" sz="2800" dirty="0"/>
              <a:t>Defines when you are required to submit final products based on the cargo type (s) and research timing needs</a:t>
            </a:r>
          </a:p>
          <a:p>
            <a:pPr>
              <a:spcBef>
                <a:spcPts val="1200"/>
              </a:spcBef>
            </a:pPr>
            <a:r>
              <a:rPr lang="en-US" dirty="0"/>
              <a:t>The Program teams need sufficient time to:</a:t>
            </a:r>
          </a:p>
          <a:p>
            <a:pPr lvl="1">
              <a:spcBef>
                <a:spcPts val="1200"/>
              </a:spcBef>
            </a:pPr>
            <a:r>
              <a:rPr lang="en-US" sz="2000" dirty="0"/>
              <a:t>Assess manifest request &amp; mission priorities for accommodations</a:t>
            </a:r>
          </a:p>
          <a:p>
            <a:pPr lvl="1">
              <a:spcBef>
                <a:spcPts val="1200"/>
              </a:spcBef>
            </a:pPr>
            <a:r>
              <a:rPr lang="en-US" sz="2000" dirty="0"/>
              <a:t>Review and approve verification and safety submittals</a:t>
            </a:r>
          </a:p>
          <a:p>
            <a:pPr lvl="1">
              <a:spcBef>
                <a:spcPts val="1200"/>
              </a:spcBef>
            </a:pPr>
            <a:r>
              <a:rPr lang="en-US" sz="2000" dirty="0"/>
              <a:t>Pack and integrate hardware into the launch vehicles</a:t>
            </a:r>
          </a:p>
          <a:p>
            <a:pPr lvl="1">
              <a:spcBef>
                <a:spcPts val="1200"/>
              </a:spcBef>
            </a:pPr>
            <a:r>
              <a:rPr lang="en-US" sz="2000" dirty="0"/>
              <a:t>Ready operations products</a:t>
            </a:r>
          </a:p>
          <a:p>
            <a:pPr>
              <a:spcBef>
                <a:spcPts val="1200"/>
              </a:spcBef>
            </a:pPr>
            <a:r>
              <a:rPr lang="en-US" sz="2300" dirty="0"/>
              <a:t>The timing of these submission dates are determined by multiple factors:</a:t>
            </a:r>
          </a:p>
          <a:p>
            <a:pPr lvl="1">
              <a:spcBef>
                <a:spcPts val="1200"/>
              </a:spcBef>
            </a:pPr>
            <a:r>
              <a:rPr lang="en-US" sz="2000" dirty="0"/>
              <a:t>Does your payload have time critical elements necessitating a turnover closer to launch?</a:t>
            </a:r>
          </a:p>
          <a:p>
            <a:pPr lvl="1">
              <a:spcBef>
                <a:spcPts val="1200"/>
              </a:spcBef>
            </a:pPr>
            <a:r>
              <a:rPr lang="en-US" sz="2000" dirty="0"/>
              <a:t>Does your payload have limited life items necessitating early on-orbit operations or other scheduling constraints?</a:t>
            </a:r>
          </a:p>
          <a:p>
            <a:pPr lvl="1">
              <a:spcBef>
                <a:spcPts val="1200"/>
              </a:spcBef>
            </a:pPr>
            <a:r>
              <a:rPr lang="en-US" sz="2000" dirty="0"/>
              <a:t>Can your payload be operated when on-orbit resources are available – flexible scheduling?</a:t>
            </a:r>
          </a:p>
          <a:p>
            <a:pPr>
              <a:spcBef>
                <a:spcPts val="1200"/>
              </a:spcBef>
            </a:pPr>
            <a:endParaRPr lang="en-US" sz="1700" dirty="0">
              <a:solidFill>
                <a:srgbClr val="FF0000"/>
              </a:solidFill>
            </a:endParaRPr>
          </a:p>
        </p:txBody>
      </p:sp>
    </p:spTree>
    <p:extLst>
      <p:ext uri="{BB962C8B-B14F-4D97-AF65-F5344CB8AC3E}">
        <p14:creationId xmlns:p14="http://schemas.microsoft.com/office/powerpoint/2010/main" val="1348081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a:extLst>
              <a:ext uri="{FF2B5EF4-FFF2-40B4-BE49-F238E27FC236}">
                <a16:creationId xmlns:a16="http://schemas.microsoft.com/office/drawing/2014/main" id="{CC2E0A44-2B9F-4A38-A8F5-381D66822E3F}"/>
              </a:ext>
            </a:extLst>
          </p:cNvPr>
          <p:cNvSpPr/>
          <p:nvPr/>
        </p:nvSpPr>
        <p:spPr>
          <a:xfrm>
            <a:off x="2158454" y="438730"/>
            <a:ext cx="8177821" cy="523220"/>
          </a:xfrm>
          <a:prstGeom prst="rect">
            <a:avLst/>
          </a:prstGeom>
        </p:spPr>
        <p:txBody>
          <a:bodyPr wrap="square">
            <a:spAutoFit/>
          </a:bodyPr>
          <a:lstStyle/>
          <a:p>
            <a:pPr algn="ctr"/>
            <a:r>
              <a:rPr lang="en-US" sz="2800" dirty="0"/>
              <a:t>Expectations </a:t>
            </a:r>
            <a:r>
              <a:rPr lang="en-US" sz="2800" kern="0" dirty="0">
                <a:latin typeface="Arial" panose="020B0604020202020204" pitchFamily="34" charset="0"/>
                <a:cs typeface="Arial" panose="020B0604020202020204" pitchFamily="34" charset="0"/>
              </a:rPr>
              <a:t>Generic Flight Milestones (Chart)</a:t>
            </a:r>
          </a:p>
        </p:txBody>
      </p:sp>
      <p:sp>
        <p:nvSpPr>
          <p:cNvPr id="60" name="TextBox 59">
            <a:extLst>
              <a:ext uri="{FF2B5EF4-FFF2-40B4-BE49-F238E27FC236}">
                <a16:creationId xmlns:a16="http://schemas.microsoft.com/office/drawing/2014/main" id="{8C152E95-229B-45CA-BB44-C532A52B2F70}"/>
              </a:ext>
            </a:extLst>
          </p:cNvPr>
          <p:cNvSpPr txBox="1"/>
          <p:nvPr/>
        </p:nvSpPr>
        <p:spPr>
          <a:xfrm>
            <a:off x="11456830" y="3241555"/>
            <a:ext cx="639920" cy="246221"/>
          </a:xfrm>
          <a:prstGeom prst="rect">
            <a:avLst/>
          </a:prstGeom>
          <a:noFill/>
        </p:spPr>
        <p:txBody>
          <a:bodyPr wrap="none" rtlCol="0">
            <a:spAutoFit/>
          </a:bodyPr>
          <a:lstStyle/>
          <a:p>
            <a:pPr algn="ctr" fontAlgn="base">
              <a:spcBef>
                <a:spcPct val="0"/>
              </a:spcBef>
              <a:spcAft>
                <a:spcPct val="0"/>
              </a:spcAft>
              <a:defRPr/>
            </a:pPr>
            <a:r>
              <a:rPr lang="en-US" sz="1000" b="1" dirty="0">
                <a:solidFill>
                  <a:srgbClr val="000000"/>
                </a:solidFill>
                <a:latin typeface="Arial" charset="0"/>
              </a:rPr>
              <a:t>Launch</a:t>
            </a:r>
            <a:endParaRPr lang="en-US" sz="1000" b="1" dirty="0">
              <a:solidFill>
                <a:prstClr val="black"/>
              </a:solidFill>
              <a:latin typeface="Arial" charset="0"/>
            </a:endParaRPr>
          </a:p>
        </p:txBody>
      </p:sp>
      <p:pic>
        <p:nvPicPr>
          <p:cNvPr id="61" name="Picture 60">
            <a:extLst>
              <a:ext uri="{FF2B5EF4-FFF2-40B4-BE49-F238E27FC236}">
                <a16:creationId xmlns:a16="http://schemas.microsoft.com/office/drawing/2014/main" id="{8E46DF12-0BF0-4C0A-A721-C410C5CE538D}"/>
              </a:ext>
            </a:extLst>
          </p:cNvPr>
          <p:cNvPicPr>
            <a:picLocks noChangeAspect="1"/>
          </p:cNvPicPr>
          <p:nvPr/>
        </p:nvPicPr>
        <p:blipFill>
          <a:blip r:embed="rId2"/>
          <a:stretch>
            <a:fillRect/>
          </a:stretch>
        </p:blipFill>
        <p:spPr>
          <a:xfrm>
            <a:off x="11582201" y="2309643"/>
            <a:ext cx="320114" cy="545826"/>
          </a:xfrm>
          <a:prstGeom prst="rect">
            <a:avLst/>
          </a:prstGeom>
          <a:solidFill>
            <a:sysClr val="window" lastClr="FFFFFF">
              <a:lumMod val="85000"/>
            </a:sysClr>
          </a:solidFill>
        </p:spPr>
      </p:pic>
      <p:pic>
        <p:nvPicPr>
          <p:cNvPr id="62" name="Picture 61" descr="File:Dialog-stop-hand.svg - Wikimedia Commons">
            <a:extLst>
              <a:ext uri="{FF2B5EF4-FFF2-40B4-BE49-F238E27FC236}">
                <a16:creationId xmlns:a16="http://schemas.microsoft.com/office/drawing/2014/main" id="{5F823AB1-EA2E-4873-8AFB-94D5FDA1EF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0908" y="1209302"/>
            <a:ext cx="423844" cy="423844"/>
          </a:xfrm>
          <a:prstGeom prst="rect">
            <a:avLst/>
          </a:prstGeom>
        </p:spPr>
      </p:pic>
      <p:pic>
        <p:nvPicPr>
          <p:cNvPr id="63" name="Picture 62">
            <a:extLst>
              <a:ext uri="{FF2B5EF4-FFF2-40B4-BE49-F238E27FC236}">
                <a16:creationId xmlns:a16="http://schemas.microsoft.com/office/drawing/2014/main" id="{9C214BAF-5F44-4AF4-BE62-152DEE4A2090}"/>
              </a:ext>
            </a:extLst>
          </p:cNvPr>
          <p:cNvPicPr>
            <a:picLocks noChangeAspect="1"/>
          </p:cNvPicPr>
          <p:nvPr/>
        </p:nvPicPr>
        <p:blipFill>
          <a:blip r:embed="rId4"/>
          <a:stretch>
            <a:fillRect/>
          </a:stretch>
        </p:blipFill>
        <p:spPr>
          <a:xfrm>
            <a:off x="2304763" y="1178731"/>
            <a:ext cx="447375" cy="447375"/>
          </a:xfrm>
          <a:prstGeom prst="rect">
            <a:avLst/>
          </a:prstGeom>
        </p:spPr>
      </p:pic>
      <p:graphicFrame>
        <p:nvGraphicFramePr>
          <p:cNvPr id="64" name="Table 63">
            <a:extLst>
              <a:ext uri="{FF2B5EF4-FFF2-40B4-BE49-F238E27FC236}">
                <a16:creationId xmlns:a16="http://schemas.microsoft.com/office/drawing/2014/main" id="{C0805B51-B113-41B4-AD49-EC91022D9107}"/>
              </a:ext>
            </a:extLst>
          </p:cNvPr>
          <p:cNvGraphicFramePr>
            <a:graphicFrameLocks noGrp="1"/>
          </p:cNvGraphicFramePr>
          <p:nvPr>
            <p:extLst>
              <p:ext uri="{D42A27DB-BD31-4B8C-83A1-F6EECF244321}">
                <p14:modId xmlns:p14="http://schemas.microsoft.com/office/powerpoint/2010/main" val="2690773876"/>
              </p:ext>
            </p:extLst>
          </p:nvPr>
        </p:nvGraphicFramePr>
        <p:xfrm>
          <a:off x="2077655" y="1704973"/>
          <a:ext cx="1451036" cy="883920"/>
        </p:xfrm>
        <a:graphic>
          <a:graphicData uri="http://schemas.openxmlformats.org/drawingml/2006/table">
            <a:tbl>
              <a:tblPr firstRow="1" bandRow="1"/>
              <a:tblGrid>
                <a:gridCol w="1451036">
                  <a:extLst>
                    <a:ext uri="{9D8B030D-6E8A-4147-A177-3AD203B41FA5}">
                      <a16:colId xmlns:a16="http://schemas.microsoft.com/office/drawing/2014/main" val="1476244769"/>
                    </a:ext>
                  </a:extLst>
                </a:gridCol>
              </a:tblGrid>
              <a:tr h="50823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Manifest</a:t>
                      </a:r>
                      <a:r>
                        <a:rPr lang="en-US" sz="1200" baseline="0" dirty="0"/>
                        <a:t> Request &amp; Mission Priorities Snapshot</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lumMod val="75000"/>
                      </a:schemeClr>
                    </a:solidFill>
                  </a:tcPr>
                </a:tc>
                <a:extLst>
                  <a:ext uri="{0D108BD9-81ED-4DB2-BD59-A6C34878D82A}">
                    <a16:rowId xmlns:a16="http://schemas.microsoft.com/office/drawing/2014/main" val="2847925505"/>
                  </a:ext>
                </a:extLst>
              </a:tr>
              <a:tr h="23185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000" dirty="0"/>
                        <a:t>L-20 W</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741063199"/>
                  </a:ext>
                </a:extLst>
              </a:tr>
            </a:tbl>
          </a:graphicData>
        </a:graphic>
      </p:graphicFrame>
      <p:graphicFrame>
        <p:nvGraphicFramePr>
          <p:cNvPr id="65" name="Table 64">
            <a:extLst>
              <a:ext uri="{FF2B5EF4-FFF2-40B4-BE49-F238E27FC236}">
                <a16:creationId xmlns:a16="http://schemas.microsoft.com/office/drawing/2014/main" id="{D3A0ECC6-E6B9-4A9E-B275-F46C696CA1E3}"/>
              </a:ext>
            </a:extLst>
          </p:cNvPr>
          <p:cNvGraphicFramePr>
            <a:graphicFrameLocks noGrp="1"/>
          </p:cNvGraphicFramePr>
          <p:nvPr>
            <p:extLst>
              <p:ext uri="{D42A27DB-BD31-4B8C-83A1-F6EECF244321}">
                <p14:modId xmlns:p14="http://schemas.microsoft.com/office/powerpoint/2010/main" val="3683219048"/>
              </p:ext>
            </p:extLst>
          </p:nvPr>
        </p:nvGraphicFramePr>
        <p:xfrm>
          <a:off x="3894978" y="1708877"/>
          <a:ext cx="1451036" cy="883920"/>
        </p:xfrm>
        <a:graphic>
          <a:graphicData uri="http://schemas.openxmlformats.org/drawingml/2006/table">
            <a:tbl>
              <a:tblPr firstRow="1" bandRow="1"/>
              <a:tblGrid>
                <a:gridCol w="1451036">
                  <a:extLst>
                    <a:ext uri="{9D8B030D-6E8A-4147-A177-3AD203B41FA5}">
                      <a16:colId xmlns:a16="http://schemas.microsoft.com/office/drawing/2014/main" val="1476244769"/>
                    </a:ext>
                  </a:extLst>
                </a:gridCol>
              </a:tblGrid>
              <a:tr h="55825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Manifest</a:t>
                      </a:r>
                      <a:r>
                        <a:rPr lang="en-US" sz="1200" baseline="0" dirty="0"/>
                        <a:t> Request &amp; Mission Priorities Final</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lumMod val="75000"/>
                      </a:schemeClr>
                    </a:solidFill>
                  </a:tcPr>
                </a:tc>
                <a:extLst>
                  <a:ext uri="{0D108BD9-81ED-4DB2-BD59-A6C34878D82A}">
                    <a16:rowId xmlns:a16="http://schemas.microsoft.com/office/drawing/2014/main" val="2847925505"/>
                  </a:ext>
                </a:extLst>
              </a:tr>
              <a:tr h="24097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000" dirty="0"/>
                        <a:t>L-16 W</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741063199"/>
                  </a:ext>
                </a:extLst>
              </a:tr>
            </a:tbl>
          </a:graphicData>
        </a:graphic>
      </p:graphicFrame>
      <p:graphicFrame>
        <p:nvGraphicFramePr>
          <p:cNvPr id="66" name="Table 65">
            <a:extLst>
              <a:ext uri="{FF2B5EF4-FFF2-40B4-BE49-F238E27FC236}">
                <a16:creationId xmlns:a16="http://schemas.microsoft.com/office/drawing/2014/main" id="{2D67E0D6-9A76-49EA-8F32-0064493E8F10}"/>
              </a:ext>
            </a:extLst>
          </p:cNvPr>
          <p:cNvGraphicFramePr>
            <a:graphicFrameLocks noGrp="1"/>
          </p:cNvGraphicFramePr>
          <p:nvPr>
            <p:extLst>
              <p:ext uri="{D42A27DB-BD31-4B8C-83A1-F6EECF244321}">
                <p14:modId xmlns:p14="http://schemas.microsoft.com/office/powerpoint/2010/main" val="716594358"/>
              </p:ext>
            </p:extLst>
          </p:nvPr>
        </p:nvGraphicFramePr>
        <p:xfrm>
          <a:off x="5669639" y="1697785"/>
          <a:ext cx="1382006" cy="900280"/>
        </p:xfrm>
        <a:graphic>
          <a:graphicData uri="http://schemas.openxmlformats.org/drawingml/2006/table">
            <a:tbl>
              <a:tblPr firstRow="1" bandRow="1"/>
              <a:tblGrid>
                <a:gridCol w="1382006">
                  <a:extLst>
                    <a:ext uri="{9D8B030D-6E8A-4147-A177-3AD203B41FA5}">
                      <a16:colId xmlns:a16="http://schemas.microsoft.com/office/drawing/2014/main" val="1476244769"/>
                    </a:ext>
                  </a:extLst>
                </a:gridCol>
              </a:tblGrid>
              <a:tr h="55147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Mission</a:t>
                      </a:r>
                      <a:r>
                        <a:rPr lang="en-US" sz="1200" baseline="0" dirty="0"/>
                        <a:t> Accommodations Finalized</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lumMod val="75000"/>
                      </a:schemeClr>
                    </a:solidFill>
                  </a:tcPr>
                </a:tc>
                <a:extLst>
                  <a:ext uri="{0D108BD9-81ED-4DB2-BD59-A6C34878D82A}">
                    <a16:rowId xmlns:a16="http://schemas.microsoft.com/office/drawing/2014/main" val="2847925505"/>
                  </a:ext>
                </a:extLst>
              </a:tr>
              <a:tr h="26020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000" dirty="0"/>
                        <a:t>L-12 W</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741063199"/>
                  </a:ext>
                </a:extLst>
              </a:tr>
            </a:tbl>
          </a:graphicData>
        </a:graphic>
      </p:graphicFrame>
      <p:graphicFrame>
        <p:nvGraphicFramePr>
          <p:cNvPr id="67" name="Table 66">
            <a:extLst>
              <a:ext uri="{FF2B5EF4-FFF2-40B4-BE49-F238E27FC236}">
                <a16:creationId xmlns:a16="http://schemas.microsoft.com/office/drawing/2014/main" id="{0B7106D7-F46E-4CDA-B395-37C1F93F10E6}"/>
              </a:ext>
            </a:extLst>
          </p:cNvPr>
          <p:cNvGraphicFramePr>
            <a:graphicFrameLocks noGrp="1"/>
          </p:cNvGraphicFramePr>
          <p:nvPr>
            <p:extLst>
              <p:ext uri="{D42A27DB-BD31-4B8C-83A1-F6EECF244321}">
                <p14:modId xmlns:p14="http://schemas.microsoft.com/office/powerpoint/2010/main" val="2722769796"/>
              </p:ext>
            </p:extLst>
          </p:nvPr>
        </p:nvGraphicFramePr>
        <p:xfrm>
          <a:off x="779057" y="2946565"/>
          <a:ext cx="11174400" cy="274320"/>
        </p:xfrm>
        <a:graphic>
          <a:graphicData uri="http://schemas.openxmlformats.org/drawingml/2006/table">
            <a:tbl>
              <a:tblPr firstRow="1" bandRow="1"/>
              <a:tblGrid>
                <a:gridCol w="446976">
                  <a:extLst>
                    <a:ext uri="{9D8B030D-6E8A-4147-A177-3AD203B41FA5}">
                      <a16:colId xmlns:a16="http://schemas.microsoft.com/office/drawing/2014/main" val="4141301835"/>
                    </a:ext>
                  </a:extLst>
                </a:gridCol>
                <a:gridCol w="446976">
                  <a:extLst>
                    <a:ext uri="{9D8B030D-6E8A-4147-A177-3AD203B41FA5}">
                      <a16:colId xmlns:a16="http://schemas.microsoft.com/office/drawing/2014/main" val="2345134313"/>
                    </a:ext>
                  </a:extLst>
                </a:gridCol>
                <a:gridCol w="446976">
                  <a:extLst>
                    <a:ext uri="{9D8B030D-6E8A-4147-A177-3AD203B41FA5}">
                      <a16:colId xmlns:a16="http://schemas.microsoft.com/office/drawing/2014/main" val="865447710"/>
                    </a:ext>
                  </a:extLst>
                </a:gridCol>
                <a:gridCol w="446976">
                  <a:extLst>
                    <a:ext uri="{9D8B030D-6E8A-4147-A177-3AD203B41FA5}">
                      <a16:colId xmlns:a16="http://schemas.microsoft.com/office/drawing/2014/main" val="1910867729"/>
                    </a:ext>
                  </a:extLst>
                </a:gridCol>
                <a:gridCol w="446976">
                  <a:extLst>
                    <a:ext uri="{9D8B030D-6E8A-4147-A177-3AD203B41FA5}">
                      <a16:colId xmlns:a16="http://schemas.microsoft.com/office/drawing/2014/main" val="265011333"/>
                    </a:ext>
                  </a:extLst>
                </a:gridCol>
                <a:gridCol w="446976">
                  <a:extLst>
                    <a:ext uri="{9D8B030D-6E8A-4147-A177-3AD203B41FA5}">
                      <a16:colId xmlns:a16="http://schemas.microsoft.com/office/drawing/2014/main" val="535548743"/>
                    </a:ext>
                  </a:extLst>
                </a:gridCol>
                <a:gridCol w="446976">
                  <a:extLst>
                    <a:ext uri="{9D8B030D-6E8A-4147-A177-3AD203B41FA5}">
                      <a16:colId xmlns:a16="http://schemas.microsoft.com/office/drawing/2014/main" val="3869411766"/>
                    </a:ext>
                  </a:extLst>
                </a:gridCol>
                <a:gridCol w="446976">
                  <a:extLst>
                    <a:ext uri="{9D8B030D-6E8A-4147-A177-3AD203B41FA5}">
                      <a16:colId xmlns:a16="http://schemas.microsoft.com/office/drawing/2014/main" val="1570246848"/>
                    </a:ext>
                  </a:extLst>
                </a:gridCol>
                <a:gridCol w="446976">
                  <a:extLst>
                    <a:ext uri="{9D8B030D-6E8A-4147-A177-3AD203B41FA5}">
                      <a16:colId xmlns:a16="http://schemas.microsoft.com/office/drawing/2014/main" val="3736508866"/>
                    </a:ext>
                  </a:extLst>
                </a:gridCol>
                <a:gridCol w="446976">
                  <a:extLst>
                    <a:ext uri="{9D8B030D-6E8A-4147-A177-3AD203B41FA5}">
                      <a16:colId xmlns:a16="http://schemas.microsoft.com/office/drawing/2014/main" val="1117784439"/>
                    </a:ext>
                  </a:extLst>
                </a:gridCol>
                <a:gridCol w="446976">
                  <a:extLst>
                    <a:ext uri="{9D8B030D-6E8A-4147-A177-3AD203B41FA5}">
                      <a16:colId xmlns:a16="http://schemas.microsoft.com/office/drawing/2014/main" val="3498805700"/>
                    </a:ext>
                  </a:extLst>
                </a:gridCol>
                <a:gridCol w="446976">
                  <a:extLst>
                    <a:ext uri="{9D8B030D-6E8A-4147-A177-3AD203B41FA5}">
                      <a16:colId xmlns:a16="http://schemas.microsoft.com/office/drawing/2014/main" val="4280387034"/>
                    </a:ext>
                  </a:extLst>
                </a:gridCol>
                <a:gridCol w="446976">
                  <a:extLst>
                    <a:ext uri="{9D8B030D-6E8A-4147-A177-3AD203B41FA5}">
                      <a16:colId xmlns:a16="http://schemas.microsoft.com/office/drawing/2014/main" val="1718348231"/>
                    </a:ext>
                  </a:extLst>
                </a:gridCol>
                <a:gridCol w="446976">
                  <a:extLst>
                    <a:ext uri="{9D8B030D-6E8A-4147-A177-3AD203B41FA5}">
                      <a16:colId xmlns:a16="http://schemas.microsoft.com/office/drawing/2014/main" val="1103087810"/>
                    </a:ext>
                  </a:extLst>
                </a:gridCol>
                <a:gridCol w="446976">
                  <a:extLst>
                    <a:ext uri="{9D8B030D-6E8A-4147-A177-3AD203B41FA5}">
                      <a16:colId xmlns:a16="http://schemas.microsoft.com/office/drawing/2014/main" val="3012990339"/>
                    </a:ext>
                  </a:extLst>
                </a:gridCol>
                <a:gridCol w="446976">
                  <a:extLst>
                    <a:ext uri="{9D8B030D-6E8A-4147-A177-3AD203B41FA5}">
                      <a16:colId xmlns:a16="http://schemas.microsoft.com/office/drawing/2014/main" val="2281650117"/>
                    </a:ext>
                  </a:extLst>
                </a:gridCol>
                <a:gridCol w="446976">
                  <a:extLst>
                    <a:ext uri="{9D8B030D-6E8A-4147-A177-3AD203B41FA5}">
                      <a16:colId xmlns:a16="http://schemas.microsoft.com/office/drawing/2014/main" val="3314727425"/>
                    </a:ext>
                  </a:extLst>
                </a:gridCol>
                <a:gridCol w="446976">
                  <a:extLst>
                    <a:ext uri="{9D8B030D-6E8A-4147-A177-3AD203B41FA5}">
                      <a16:colId xmlns:a16="http://schemas.microsoft.com/office/drawing/2014/main" val="3353208639"/>
                    </a:ext>
                  </a:extLst>
                </a:gridCol>
                <a:gridCol w="446976">
                  <a:extLst>
                    <a:ext uri="{9D8B030D-6E8A-4147-A177-3AD203B41FA5}">
                      <a16:colId xmlns:a16="http://schemas.microsoft.com/office/drawing/2014/main" val="528997832"/>
                    </a:ext>
                  </a:extLst>
                </a:gridCol>
                <a:gridCol w="446976">
                  <a:extLst>
                    <a:ext uri="{9D8B030D-6E8A-4147-A177-3AD203B41FA5}">
                      <a16:colId xmlns:a16="http://schemas.microsoft.com/office/drawing/2014/main" val="80636162"/>
                    </a:ext>
                  </a:extLst>
                </a:gridCol>
                <a:gridCol w="446976">
                  <a:extLst>
                    <a:ext uri="{9D8B030D-6E8A-4147-A177-3AD203B41FA5}">
                      <a16:colId xmlns:a16="http://schemas.microsoft.com/office/drawing/2014/main" val="4179786702"/>
                    </a:ext>
                  </a:extLst>
                </a:gridCol>
                <a:gridCol w="446976">
                  <a:extLst>
                    <a:ext uri="{9D8B030D-6E8A-4147-A177-3AD203B41FA5}">
                      <a16:colId xmlns:a16="http://schemas.microsoft.com/office/drawing/2014/main" val="3999501346"/>
                    </a:ext>
                  </a:extLst>
                </a:gridCol>
                <a:gridCol w="446976">
                  <a:extLst>
                    <a:ext uri="{9D8B030D-6E8A-4147-A177-3AD203B41FA5}">
                      <a16:colId xmlns:a16="http://schemas.microsoft.com/office/drawing/2014/main" val="4283932733"/>
                    </a:ext>
                  </a:extLst>
                </a:gridCol>
                <a:gridCol w="446976">
                  <a:extLst>
                    <a:ext uri="{9D8B030D-6E8A-4147-A177-3AD203B41FA5}">
                      <a16:colId xmlns:a16="http://schemas.microsoft.com/office/drawing/2014/main" val="713382117"/>
                    </a:ext>
                  </a:extLst>
                </a:gridCol>
                <a:gridCol w="446976">
                  <a:extLst>
                    <a:ext uri="{9D8B030D-6E8A-4147-A177-3AD203B41FA5}">
                      <a16:colId xmlns:a16="http://schemas.microsoft.com/office/drawing/2014/main" val="1102450903"/>
                    </a:ext>
                  </a:extLst>
                </a:gridCol>
              </a:tblGrid>
              <a:tr h="22398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24</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23</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22</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21</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solidFill>
                            <a:schemeClr val="tx1"/>
                          </a:solidFill>
                        </a:rPr>
                        <a:t>20</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solidFill>
                            <a:schemeClr val="tx1"/>
                          </a:solidFill>
                        </a:rPr>
                        <a:t>19</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solidFill>
                            <a:schemeClr val="tx1"/>
                          </a:solidFill>
                        </a:rPr>
                        <a:t>18</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solidFill>
                            <a:schemeClr val="tx1"/>
                          </a:solidFill>
                        </a:rPr>
                        <a:t>17</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16</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15</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14</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13</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12</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11</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10</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9</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8</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7</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6</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5</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4</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3</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2</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1</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0</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2159859525"/>
                  </a:ext>
                </a:extLst>
              </a:tr>
            </a:tbl>
          </a:graphicData>
        </a:graphic>
      </p:graphicFrame>
      <p:graphicFrame>
        <p:nvGraphicFramePr>
          <p:cNvPr id="68" name="Table 67">
            <a:extLst>
              <a:ext uri="{FF2B5EF4-FFF2-40B4-BE49-F238E27FC236}">
                <a16:creationId xmlns:a16="http://schemas.microsoft.com/office/drawing/2014/main" id="{7E2D4C52-D19F-42CA-9F09-70561D99E7EC}"/>
              </a:ext>
            </a:extLst>
          </p:cNvPr>
          <p:cNvGraphicFramePr>
            <a:graphicFrameLocks noGrp="1"/>
          </p:cNvGraphicFramePr>
          <p:nvPr>
            <p:extLst>
              <p:ext uri="{D42A27DB-BD31-4B8C-83A1-F6EECF244321}">
                <p14:modId xmlns:p14="http://schemas.microsoft.com/office/powerpoint/2010/main" val="3520339988"/>
              </p:ext>
            </p:extLst>
          </p:nvPr>
        </p:nvGraphicFramePr>
        <p:xfrm>
          <a:off x="6360643" y="3614848"/>
          <a:ext cx="1544888" cy="980139"/>
        </p:xfrm>
        <a:graphic>
          <a:graphicData uri="http://schemas.openxmlformats.org/drawingml/2006/table">
            <a:tbl>
              <a:tblPr firstRow="1" bandRow="1"/>
              <a:tblGrid>
                <a:gridCol w="1544888">
                  <a:extLst>
                    <a:ext uri="{9D8B030D-6E8A-4147-A177-3AD203B41FA5}">
                      <a16:colId xmlns:a16="http://schemas.microsoft.com/office/drawing/2014/main" val="1476244769"/>
                    </a:ext>
                  </a:extLst>
                </a:gridCol>
              </a:tblGrid>
              <a:tr h="52507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Regular Cargo </a:t>
                      </a:r>
                    </a:p>
                    <a:p>
                      <a:pPr algn="ctr"/>
                      <a:r>
                        <a:rPr lang="en-US" sz="1200" dirty="0"/>
                        <a:t>Turnover</a:t>
                      </a:r>
                      <a:r>
                        <a:rPr lang="en-US" sz="1200" baseline="0" dirty="0"/>
                        <a:t> to CMC</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solidFill>
                  </a:tcPr>
                </a:tc>
                <a:extLst>
                  <a:ext uri="{0D108BD9-81ED-4DB2-BD59-A6C34878D82A}">
                    <a16:rowId xmlns:a16="http://schemas.microsoft.com/office/drawing/2014/main" val="2847925505"/>
                  </a:ext>
                </a:extLst>
              </a:tr>
              <a:tr h="45506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000" dirty="0"/>
                        <a:t>L-9.5 W for Dragon</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1000" dirty="0"/>
                        <a:t>L-10.5 W for Cygnus</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0AD47">
                        <a:tint val="40000"/>
                      </a:srgbClr>
                    </a:solidFill>
                  </a:tcPr>
                </a:tc>
                <a:extLst>
                  <a:ext uri="{0D108BD9-81ED-4DB2-BD59-A6C34878D82A}">
                    <a16:rowId xmlns:a16="http://schemas.microsoft.com/office/drawing/2014/main" val="1392121761"/>
                  </a:ext>
                </a:extLst>
              </a:tr>
            </a:tbl>
          </a:graphicData>
        </a:graphic>
      </p:graphicFrame>
      <p:graphicFrame>
        <p:nvGraphicFramePr>
          <p:cNvPr id="69" name="Table 68">
            <a:extLst>
              <a:ext uri="{FF2B5EF4-FFF2-40B4-BE49-F238E27FC236}">
                <a16:creationId xmlns:a16="http://schemas.microsoft.com/office/drawing/2014/main" id="{577C1794-5F0D-42A2-88C7-619DC08700AA}"/>
              </a:ext>
            </a:extLst>
          </p:cNvPr>
          <p:cNvGraphicFramePr>
            <a:graphicFrameLocks noGrp="1"/>
          </p:cNvGraphicFramePr>
          <p:nvPr>
            <p:extLst>
              <p:ext uri="{D42A27DB-BD31-4B8C-83A1-F6EECF244321}">
                <p14:modId xmlns:p14="http://schemas.microsoft.com/office/powerpoint/2010/main" val="2777925962"/>
              </p:ext>
            </p:extLst>
          </p:nvPr>
        </p:nvGraphicFramePr>
        <p:xfrm>
          <a:off x="9158643" y="3578396"/>
          <a:ext cx="792705" cy="518160"/>
        </p:xfrm>
        <a:graphic>
          <a:graphicData uri="http://schemas.openxmlformats.org/drawingml/2006/table">
            <a:tbl>
              <a:tblPr firstRow="1" bandRow="1"/>
              <a:tblGrid>
                <a:gridCol w="792705">
                  <a:extLst>
                    <a:ext uri="{9D8B030D-6E8A-4147-A177-3AD203B41FA5}">
                      <a16:colId xmlns:a16="http://schemas.microsoft.com/office/drawing/2014/main" val="1476244769"/>
                    </a:ext>
                  </a:extLst>
                </a:gridCol>
              </a:tblGrid>
              <a:tr h="24847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POWR</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5">
                        <a:lumMod val="50000"/>
                      </a:schemeClr>
                    </a:solidFill>
                  </a:tcPr>
                </a:tc>
                <a:extLst>
                  <a:ext uri="{0D108BD9-81ED-4DB2-BD59-A6C34878D82A}">
                    <a16:rowId xmlns:a16="http://schemas.microsoft.com/office/drawing/2014/main" val="2847925505"/>
                  </a:ext>
                </a:extLst>
              </a:tr>
              <a:tr h="213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000" dirty="0"/>
                        <a:t>L-5 W</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392121761"/>
                  </a:ext>
                </a:extLst>
              </a:tr>
            </a:tbl>
          </a:graphicData>
        </a:graphic>
      </p:graphicFrame>
      <p:graphicFrame>
        <p:nvGraphicFramePr>
          <p:cNvPr id="70" name="Table 69">
            <a:extLst>
              <a:ext uri="{FF2B5EF4-FFF2-40B4-BE49-F238E27FC236}">
                <a16:creationId xmlns:a16="http://schemas.microsoft.com/office/drawing/2014/main" id="{61288E7C-0BE2-4338-824A-36A8572DDD68}"/>
              </a:ext>
            </a:extLst>
          </p:cNvPr>
          <p:cNvGraphicFramePr>
            <a:graphicFrameLocks noGrp="1"/>
          </p:cNvGraphicFramePr>
          <p:nvPr>
            <p:extLst>
              <p:ext uri="{D42A27DB-BD31-4B8C-83A1-F6EECF244321}">
                <p14:modId xmlns:p14="http://schemas.microsoft.com/office/powerpoint/2010/main" val="1120452000"/>
              </p:ext>
            </p:extLst>
          </p:nvPr>
        </p:nvGraphicFramePr>
        <p:xfrm>
          <a:off x="9558444" y="2042702"/>
          <a:ext cx="785812" cy="561393"/>
        </p:xfrm>
        <a:graphic>
          <a:graphicData uri="http://schemas.openxmlformats.org/drawingml/2006/table">
            <a:tbl>
              <a:tblPr firstRow="1" bandRow="1"/>
              <a:tblGrid>
                <a:gridCol w="785812">
                  <a:extLst>
                    <a:ext uri="{9D8B030D-6E8A-4147-A177-3AD203B41FA5}">
                      <a16:colId xmlns:a16="http://schemas.microsoft.com/office/drawing/2014/main" val="1476244769"/>
                    </a:ext>
                  </a:extLst>
                </a:gridCol>
              </a:tblGrid>
              <a:tr h="31755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OZ</a:t>
                      </a:r>
                      <a:r>
                        <a:rPr lang="en-US" sz="1200" baseline="0" dirty="0"/>
                        <a:t> </a:t>
                      </a:r>
                      <a:r>
                        <a:rPr lang="en-US" sz="1200" baseline="0" dirty="0" err="1"/>
                        <a:t>CoFR</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5">
                        <a:lumMod val="50000"/>
                      </a:schemeClr>
                    </a:solidFill>
                  </a:tcPr>
                </a:tc>
                <a:extLst>
                  <a:ext uri="{0D108BD9-81ED-4DB2-BD59-A6C34878D82A}">
                    <a16:rowId xmlns:a16="http://schemas.microsoft.com/office/drawing/2014/main" val="2847925505"/>
                  </a:ext>
                </a:extLst>
              </a:tr>
              <a:tr h="213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000" dirty="0"/>
                        <a:t>     L-4 W</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392121761"/>
                  </a:ext>
                </a:extLst>
              </a:tr>
            </a:tbl>
          </a:graphicData>
        </a:graphic>
      </p:graphicFrame>
      <p:sp>
        <p:nvSpPr>
          <p:cNvPr id="71" name="Flowchart: Decision 70">
            <a:extLst>
              <a:ext uri="{FF2B5EF4-FFF2-40B4-BE49-F238E27FC236}">
                <a16:creationId xmlns:a16="http://schemas.microsoft.com/office/drawing/2014/main" id="{D756E149-7360-442A-BEBA-CD631084BFCA}"/>
              </a:ext>
            </a:extLst>
          </p:cNvPr>
          <p:cNvSpPr/>
          <p:nvPr/>
        </p:nvSpPr>
        <p:spPr>
          <a:xfrm>
            <a:off x="9863255" y="2826269"/>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72" name="Straight Connector 71">
            <a:extLst>
              <a:ext uri="{FF2B5EF4-FFF2-40B4-BE49-F238E27FC236}">
                <a16:creationId xmlns:a16="http://schemas.microsoft.com/office/drawing/2014/main" id="{BF14C0CE-9EB9-445D-BE27-F4529D65C2DE}"/>
              </a:ext>
            </a:extLst>
          </p:cNvPr>
          <p:cNvCxnSpPr/>
          <p:nvPr/>
        </p:nvCxnSpPr>
        <p:spPr>
          <a:xfrm>
            <a:off x="9951350" y="2592797"/>
            <a:ext cx="0" cy="247275"/>
          </a:xfrm>
          <a:prstGeom prst="line">
            <a:avLst/>
          </a:prstGeom>
          <a:noFill/>
          <a:ln w="12700" cap="flat" cmpd="sng" algn="ctr">
            <a:solidFill>
              <a:sysClr val="windowText" lastClr="000000"/>
            </a:solidFill>
            <a:prstDash val="solid"/>
            <a:miter lim="800000"/>
          </a:ln>
          <a:effectLst/>
        </p:spPr>
      </p:cxnSp>
      <p:sp>
        <p:nvSpPr>
          <p:cNvPr id="73" name="Flowchart: Decision 72">
            <a:extLst>
              <a:ext uri="{FF2B5EF4-FFF2-40B4-BE49-F238E27FC236}">
                <a16:creationId xmlns:a16="http://schemas.microsoft.com/office/drawing/2014/main" id="{762A4748-5894-4321-B629-39A394963783}"/>
              </a:ext>
            </a:extLst>
          </p:cNvPr>
          <p:cNvSpPr/>
          <p:nvPr/>
        </p:nvSpPr>
        <p:spPr>
          <a:xfrm>
            <a:off x="6260757" y="2830133"/>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74" name="Straight Connector 73">
            <a:extLst>
              <a:ext uri="{FF2B5EF4-FFF2-40B4-BE49-F238E27FC236}">
                <a16:creationId xmlns:a16="http://schemas.microsoft.com/office/drawing/2014/main" id="{2001997E-1FAA-4683-B6A1-BFB932F89776}"/>
              </a:ext>
            </a:extLst>
          </p:cNvPr>
          <p:cNvCxnSpPr/>
          <p:nvPr/>
        </p:nvCxnSpPr>
        <p:spPr>
          <a:xfrm>
            <a:off x="6339643" y="2582556"/>
            <a:ext cx="9209" cy="261380"/>
          </a:xfrm>
          <a:prstGeom prst="line">
            <a:avLst/>
          </a:prstGeom>
          <a:noFill/>
          <a:ln w="12700" cap="flat" cmpd="sng" algn="ctr">
            <a:solidFill>
              <a:sysClr val="windowText" lastClr="000000"/>
            </a:solidFill>
            <a:prstDash val="solid"/>
            <a:miter lim="800000"/>
          </a:ln>
          <a:effectLst/>
        </p:spPr>
      </p:cxnSp>
      <p:sp>
        <p:nvSpPr>
          <p:cNvPr id="75" name="Flowchart: Decision 74">
            <a:extLst>
              <a:ext uri="{FF2B5EF4-FFF2-40B4-BE49-F238E27FC236}">
                <a16:creationId xmlns:a16="http://schemas.microsoft.com/office/drawing/2014/main" id="{F58F4C41-C1C0-4BE8-9FFC-F084C64A8B48}"/>
              </a:ext>
            </a:extLst>
          </p:cNvPr>
          <p:cNvSpPr/>
          <p:nvPr/>
        </p:nvSpPr>
        <p:spPr>
          <a:xfrm>
            <a:off x="4494907" y="2842967"/>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76" name="Straight Connector 75">
            <a:extLst>
              <a:ext uri="{FF2B5EF4-FFF2-40B4-BE49-F238E27FC236}">
                <a16:creationId xmlns:a16="http://schemas.microsoft.com/office/drawing/2014/main" id="{29050D28-4260-412F-8DB8-97F856B4950C}"/>
              </a:ext>
            </a:extLst>
          </p:cNvPr>
          <p:cNvCxnSpPr/>
          <p:nvPr/>
        </p:nvCxnSpPr>
        <p:spPr>
          <a:xfrm>
            <a:off x="4583002" y="2582556"/>
            <a:ext cx="0" cy="274214"/>
          </a:xfrm>
          <a:prstGeom prst="line">
            <a:avLst/>
          </a:prstGeom>
          <a:noFill/>
          <a:ln w="12700" cap="flat" cmpd="sng" algn="ctr">
            <a:solidFill>
              <a:sysClr val="windowText" lastClr="000000"/>
            </a:solidFill>
            <a:prstDash val="solid"/>
            <a:miter lim="800000"/>
          </a:ln>
          <a:effectLst/>
        </p:spPr>
      </p:cxnSp>
      <p:sp>
        <p:nvSpPr>
          <p:cNvPr id="77" name="Flowchart: Decision 76">
            <a:extLst>
              <a:ext uri="{FF2B5EF4-FFF2-40B4-BE49-F238E27FC236}">
                <a16:creationId xmlns:a16="http://schemas.microsoft.com/office/drawing/2014/main" id="{36D338A8-2C8B-42AC-8737-C93E23BA65B0}"/>
              </a:ext>
            </a:extLst>
          </p:cNvPr>
          <p:cNvSpPr/>
          <p:nvPr/>
        </p:nvSpPr>
        <p:spPr>
          <a:xfrm>
            <a:off x="9410461" y="3120321"/>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78" name="Straight Connector 77">
            <a:extLst>
              <a:ext uri="{FF2B5EF4-FFF2-40B4-BE49-F238E27FC236}">
                <a16:creationId xmlns:a16="http://schemas.microsoft.com/office/drawing/2014/main" id="{1F593345-03A8-444B-9341-D18BC235AC6D}"/>
              </a:ext>
            </a:extLst>
          </p:cNvPr>
          <p:cNvCxnSpPr/>
          <p:nvPr/>
        </p:nvCxnSpPr>
        <p:spPr>
          <a:xfrm flipH="1">
            <a:off x="9498556" y="3323998"/>
            <a:ext cx="3300" cy="264028"/>
          </a:xfrm>
          <a:prstGeom prst="line">
            <a:avLst/>
          </a:prstGeom>
          <a:noFill/>
          <a:ln w="12700" cap="flat" cmpd="sng" algn="ctr">
            <a:solidFill>
              <a:sysClr val="windowText" lastClr="000000"/>
            </a:solidFill>
            <a:prstDash val="solid"/>
            <a:miter lim="800000"/>
          </a:ln>
          <a:effectLst/>
        </p:spPr>
      </p:cxnSp>
      <p:sp>
        <p:nvSpPr>
          <p:cNvPr id="79" name="Flowchart: Decision 78">
            <a:extLst>
              <a:ext uri="{FF2B5EF4-FFF2-40B4-BE49-F238E27FC236}">
                <a16:creationId xmlns:a16="http://schemas.microsoft.com/office/drawing/2014/main" id="{DB482C1A-8131-428B-80AD-76901F9F0539}"/>
              </a:ext>
            </a:extLst>
          </p:cNvPr>
          <p:cNvSpPr/>
          <p:nvPr/>
        </p:nvSpPr>
        <p:spPr>
          <a:xfrm>
            <a:off x="2693562" y="2833479"/>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80" name="Straight Connector 79">
            <a:extLst>
              <a:ext uri="{FF2B5EF4-FFF2-40B4-BE49-F238E27FC236}">
                <a16:creationId xmlns:a16="http://schemas.microsoft.com/office/drawing/2014/main" id="{A2805B98-FE08-4623-B039-2A586E8A4F36}"/>
              </a:ext>
            </a:extLst>
          </p:cNvPr>
          <p:cNvCxnSpPr/>
          <p:nvPr/>
        </p:nvCxnSpPr>
        <p:spPr>
          <a:xfrm flipH="1">
            <a:off x="2781657" y="2582556"/>
            <a:ext cx="9068" cy="264726"/>
          </a:xfrm>
          <a:prstGeom prst="line">
            <a:avLst/>
          </a:prstGeom>
          <a:noFill/>
          <a:ln w="12700" cap="flat" cmpd="sng" algn="ctr">
            <a:solidFill>
              <a:sysClr val="windowText" lastClr="000000"/>
            </a:solidFill>
            <a:prstDash val="solid"/>
            <a:miter lim="800000"/>
          </a:ln>
          <a:effectLst/>
        </p:spPr>
      </p:cxnSp>
      <p:sp>
        <p:nvSpPr>
          <p:cNvPr id="81" name="Flowchart: Decision 80">
            <a:extLst>
              <a:ext uri="{FF2B5EF4-FFF2-40B4-BE49-F238E27FC236}">
                <a16:creationId xmlns:a16="http://schemas.microsoft.com/office/drawing/2014/main" id="{0641BEC0-663E-47B5-B7EF-37108EEC9C21}"/>
              </a:ext>
            </a:extLst>
          </p:cNvPr>
          <p:cNvSpPr/>
          <p:nvPr/>
        </p:nvSpPr>
        <p:spPr>
          <a:xfrm>
            <a:off x="10284368" y="3107003"/>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82" name="Straight Connector 81">
            <a:extLst>
              <a:ext uri="{FF2B5EF4-FFF2-40B4-BE49-F238E27FC236}">
                <a16:creationId xmlns:a16="http://schemas.microsoft.com/office/drawing/2014/main" id="{21AD7B9F-F632-4731-9104-BCF8E6A9757F}"/>
              </a:ext>
            </a:extLst>
          </p:cNvPr>
          <p:cNvCxnSpPr/>
          <p:nvPr/>
        </p:nvCxnSpPr>
        <p:spPr>
          <a:xfrm>
            <a:off x="10375762" y="3310680"/>
            <a:ext cx="0" cy="725367"/>
          </a:xfrm>
          <a:prstGeom prst="line">
            <a:avLst/>
          </a:prstGeom>
          <a:noFill/>
          <a:ln w="12700" cap="flat" cmpd="sng" algn="ctr">
            <a:solidFill>
              <a:sysClr val="windowText" lastClr="000000"/>
            </a:solidFill>
            <a:prstDash val="solid"/>
            <a:miter lim="800000"/>
          </a:ln>
          <a:effectLst/>
        </p:spPr>
      </p:cxnSp>
      <p:graphicFrame>
        <p:nvGraphicFramePr>
          <p:cNvPr id="83" name="Table 82">
            <a:extLst>
              <a:ext uri="{FF2B5EF4-FFF2-40B4-BE49-F238E27FC236}">
                <a16:creationId xmlns:a16="http://schemas.microsoft.com/office/drawing/2014/main" id="{82A4EFBC-54D3-44FF-8038-EEB9065C1E9F}"/>
              </a:ext>
            </a:extLst>
          </p:cNvPr>
          <p:cNvGraphicFramePr>
            <a:graphicFrameLocks noGrp="1"/>
          </p:cNvGraphicFramePr>
          <p:nvPr>
            <p:extLst>
              <p:ext uri="{D42A27DB-BD31-4B8C-83A1-F6EECF244321}">
                <p14:modId xmlns:p14="http://schemas.microsoft.com/office/powerpoint/2010/main" val="1145925033"/>
              </p:ext>
            </p:extLst>
          </p:nvPr>
        </p:nvGraphicFramePr>
        <p:xfrm>
          <a:off x="10125227" y="3588026"/>
          <a:ext cx="760286" cy="518160"/>
        </p:xfrm>
        <a:graphic>
          <a:graphicData uri="http://schemas.openxmlformats.org/drawingml/2006/table">
            <a:tbl>
              <a:tblPr firstRow="1" bandRow="1"/>
              <a:tblGrid>
                <a:gridCol w="760286">
                  <a:extLst>
                    <a:ext uri="{9D8B030D-6E8A-4147-A177-3AD203B41FA5}">
                      <a16:colId xmlns:a16="http://schemas.microsoft.com/office/drawing/2014/main" val="1476244769"/>
                    </a:ext>
                  </a:extLst>
                </a:gridCol>
              </a:tblGrid>
              <a:tr h="17859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err="1"/>
                        <a:t>SORR</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5">
                        <a:lumMod val="50000"/>
                      </a:schemeClr>
                    </a:solidFill>
                  </a:tcPr>
                </a:tc>
                <a:extLst>
                  <a:ext uri="{0D108BD9-81ED-4DB2-BD59-A6C34878D82A}">
                    <a16:rowId xmlns:a16="http://schemas.microsoft.com/office/drawing/2014/main" val="2847925505"/>
                  </a:ext>
                </a:extLst>
              </a:tr>
              <a:tr h="213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000" dirty="0"/>
                        <a:t>  L-3 W</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392121761"/>
                  </a:ext>
                </a:extLst>
              </a:tr>
            </a:tbl>
          </a:graphicData>
        </a:graphic>
      </p:graphicFrame>
      <p:sp>
        <p:nvSpPr>
          <p:cNvPr id="84" name="Flowchart: Decision 83">
            <a:extLst>
              <a:ext uri="{FF2B5EF4-FFF2-40B4-BE49-F238E27FC236}">
                <a16:creationId xmlns:a16="http://schemas.microsoft.com/office/drawing/2014/main" id="{69A24FD1-99B4-48FA-8ACF-7E7B319780D8}"/>
              </a:ext>
            </a:extLst>
          </p:cNvPr>
          <p:cNvSpPr/>
          <p:nvPr/>
        </p:nvSpPr>
        <p:spPr>
          <a:xfrm>
            <a:off x="6946080" y="3096075"/>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85" name="Straight Connector 84">
            <a:extLst>
              <a:ext uri="{FF2B5EF4-FFF2-40B4-BE49-F238E27FC236}">
                <a16:creationId xmlns:a16="http://schemas.microsoft.com/office/drawing/2014/main" id="{E55BA657-80C4-4A8F-90F5-F9482A4F7909}"/>
              </a:ext>
            </a:extLst>
          </p:cNvPr>
          <p:cNvCxnSpPr>
            <a:cxnSpLocks/>
            <a:stCxn id="84" idx="2"/>
            <a:endCxn id="68" idx="0"/>
          </p:cNvCxnSpPr>
          <p:nvPr/>
        </p:nvCxnSpPr>
        <p:spPr>
          <a:xfrm>
            <a:off x="7034175" y="3299752"/>
            <a:ext cx="98912" cy="315096"/>
          </a:xfrm>
          <a:prstGeom prst="line">
            <a:avLst/>
          </a:prstGeom>
          <a:noFill/>
          <a:ln w="12700" cap="flat" cmpd="sng" algn="ctr">
            <a:solidFill>
              <a:sysClr val="windowText" lastClr="000000"/>
            </a:solidFill>
            <a:prstDash val="solid"/>
            <a:miter lim="800000"/>
          </a:ln>
          <a:effectLst/>
        </p:spPr>
      </p:cxnSp>
      <p:graphicFrame>
        <p:nvGraphicFramePr>
          <p:cNvPr id="86" name="Table 85">
            <a:extLst>
              <a:ext uri="{FF2B5EF4-FFF2-40B4-BE49-F238E27FC236}">
                <a16:creationId xmlns:a16="http://schemas.microsoft.com/office/drawing/2014/main" id="{4BC0911B-E6C4-44C4-A910-51E1E68EEDEA}"/>
              </a:ext>
            </a:extLst>
          </p:cNvPr>
          <p:cNvGraphicFramePr>
            <a:graphicFrameLocks noGrp="1"/>
          </p:cNvGraphicFramePr>
          <p:nvPr>
            <p:extLst>
              <p:ext uri="{D42A27DB-BD31-4B8C-83A1-F6EECF244321}">
                <p14:modId xmlns:p14="http://schemas.microsoft.com/office/powerpoint/2010/main" val="3269436548"/>
              </p:ext>
            </p:extLst>
          </p:nvPr>
        </p:nvGraphicFramePr>
        <p:xfrm>
          <a:off x="10890118" y="3594971"/>
          <a:ext cx="1204525" cy="701040"/>
        </p:xfrm>
        <a:graphic>
          <a:graphicData uri="http://schemas.openxmlformats.org/drawingml/2006/table">
            <a:tbl>
              <a:tblPr firstRow="1" bandRow="1"/>
              <a:tblGrid>
                <a:gridCol w="1204525">
                  <a:extLst>
                    <a:ext uri="{9D8B030D-6E8A-4147-A177-3AD203B41FA5}">
                      <a16:colId xmlns:a16="http://schemas.microsoft.com/office/drawing/2014/main" val="1476244769"/>
                    </a:ext>
                  </a:extLst>
                </a:gridCol>
              </a:tblGrid>
              <a:tr h="31755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Time</a:t>
                      </a:r>
                      <a:r>
                        <a:rPr lang="en-US" sz="1200" baseline="0" dirty="0"/>
                        <a:t>-Critical</a:t>
                      </a:r>
                      <a:r>
                        <a:rPr lang="en-US" sz="1200" dirty="0"/>
                        <a:t> </a:t>
                      </a:r>
                    </a:p>
                    <a:p>
                      <a:pPr algn="ctr"/>
                      <a:r>
                        <a:rPr lang="en-US" sz="1200" dirty="0"/>
                        <a:t>Turnover</a:t>
                      </a:r>
                      <a:r>
                        <a:rPr lang="en-US" sz="1200" baseline="0" dirty="0"/>
                        <a:t>s</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solidFill>
                  </a:tcPr>
                </a:tc>
                <a:extLst>
                  <a:ext uri="{0D108BD9-81ED-4DB2-BD59-A6C34878D82A}">
                    <a16:rowId xmlns:a16="http://schemas.microsoft.com/office/drawing/2014/main" val="2847925505"/>
                  </a:ext>
                </a:extLst>
              </a:tr>
              <a:tr h="213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endParaRPr lang="en-US" sz="1000"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0AD47">
                        <a:tint val="40000"/>
                      </a:srgbClr>
                    </a:solidFill>
                  </a:tcPr>
                </a:tc>
                <a:extLst>
                  <a:ext uri="{0D108BD9-81ED-4DB2-BD59-A6C34878D82A}">
                    <a16:rowId xmlns:a16="http://schemas.microsoft.com/office/drawing/2014/main" val="1392121761"/>
                  </a:ext>
                </a:extLst>
              </a:tr>
            </a:tbl>
          </a:graphicData>
        </a:graphic>
      </p:graphicFrame>
      <p:sp>
        <p:nvSpPr>
          <p:cNvPr id="87" name="Flowchart: Decision 86">
            <a:extLst>
              <a:ext uri="{FF2B5EF4-FFF2-40B4-BE49-F238E27FC236}">
                <a16:creationId xmlns:a16="http://schemas.microsoft.com/office/drawing/2014/main" id="{641D7B02-BF55-4C41-B54E-9EE96F43E7D7}"/>
              </a:ext>
            </a:extLst>
          </p:cNvPr>
          <p:cNvSpPr/>
          <p:nvPr/>
        </p:nvSpPr>
        <p:spPr>
          <a:xfrm>
            <a:off x="11401788" y="3055879"/>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88" name="Straight Connector 87">
            <a:extLst>
              <a:ext uri="{FF2B5EF4-FFF2-40B4-BE49-F238E27FC236}">
                <a16:creationId xmlns:a16="http://schemas.microsoft.com/office/drawing/2014/main" id="{A0A4610B-0C21-456C-B479-D1BD9074A00C}"/>
              </a:ext>
            </a:extLst>
          </p:cNvPr>
          <p:cNvCxnSpPr>
            <a:stCxn id="87" idx="2"/>
            <a:endCxn id="86" idx="0"/>
          </p:cNvCxnSpPr>
          <p:nvPr/>
        </p:nvCxnSpPr>
        <p:spPr>
          <a:xfrm>
            <a:off x="11489883" y="3259556"/>
            <a:ext cx="2497" cy="335415"/>
          </a:xfrm>
          <a:prstGeom prst="line">
            <a:avLst/>
          </a:prstGeom>
          <a:noFill/>
          <a:ln w="12700" cap="flat" cmpd="sng" algn="ctr">
            <a:solidFill>
              <a:sysClr val="windowText" lastClr="000000"/>
            </a:solidFill>
            <a:prstDash val="solid"/>
            <a:miter lim="800000"/>
          </a:ln>
          <a:effectLst/>
        </p:spPr>
      </p:cxnSp>
      <p:graphicFrame>
        <p:nvGraphicFramePr>
          <p:cNvPr id="89" name="Table 88">
            <a:extLst>
              <a:ext uri="{FF2B5EF4-FFF2-40B4-BE49-F238E27FC236}">
                <a16:creationId xmlns:a16="http://schemas.microsoft.com/office/drawing/2014/main" id="{61882F58-F55E-4757-97CA-C2671ECEF7AC}"/>
              </a:ext>
            </a:extLst>
          </p:cNvPr>
          <p:cNvGraphicFramePr>
            <a:graphicFrameLocks noGrp="1"/>
          </p:cNvGraphicFramePr>
          <p:nvPr>
            <p:extLst>
              <p:ext uri="{D42A27DB-BD31-4B8C-83A1-F6EECF244321}">
                <p14:modId xmlns:p14="http://schemas.microsoft.com/office/powerpoint/2010/main" val="3180786532"/>
              </p:ext>
            </p:extLst>
          </p:nvPr>
        </p:nvGraphicFramePr>
        <p:xfrm>
          <a:off x="9349087" y="4373902"/>
          <a:ext cx="1348152" cy="701040"/>
        </p:xfrm>
        <a:graphic>
          <a:graphicData uri="http://schemas.openxmlformats.org/drawingml/2006/table">
            <a:tbl>
              <a:tblPr firstRow="1" bandRow="1"/>
              <a:tblGrid>
                <a:gridCol w="1348152">
                  <a:extLst>
                    <a:ext uri="{9D8B030D-6E8A-4147-A177-3AD203B41FA5}">
                      <a16:colId xmlns:a16="http://schemas.microsoft.com/office/drawing/2014/main" val="1476244769"/>
                    </a:ext>
                  </a:extLst>
                </a:gridCol>
              </a:tblGrid>
              <a:tr h="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Unpressurized Cargo Turnover</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solidFill>
                  </a:tcPr>
                </a:tc>
                <a:extLst>
                  <a:ext uri="{0D108BD9-81ED-4DB2-BD59-A6C34878D82A}">
                    <a16:rowId xmlns:a16="http://schemas.microsoft.com/office/drawing/2014/main" val="2847925505"/>
                  </a:ext>
                </a:extLst>
              </a:tr>
              <a:tr h="213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000" dirty="0"/>
                        <a:t>Varies by vehicle</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0AD47">
                        <a:tint val="40000"/>
                      </a:srgbClr>
                    </a:solidFill>
                  </a:tcPr>
                </a:tc>
                <a:extLst>
                  <a:ext uri="{0D108BD9-81ED-4DB2-BD59-A6C34878D82A}">
                    <a16:rowId xmlns:a16="http://schemas.microsoft.com/office/drawing/2014/main" val="1392121761"/>
                  </a:ext>
                </a:extLst>
              </a:tr>
            </a:tbl>
          </a:graphicData>
        </a:graphic>
      </p:graphicFrame>
      <p:sp>
        <p:nvSpPr>
          <p:cNvPr id="90" name="Flowchart: Decision 89">
            <a:extLst>
              <a:ext uri="{FF2B5EF4-FFF2-40B4-BE49-F238E27FC236}">
                <a16:creationId xmlns:a16="http://schemas.microsoft.com/office/drawing/2014/main" id="{38CEB90B-1330-42A2-9A88-80D2EE012282}"/>
              </a:ext>
            </a:extLst>
          </p:cNvPr>
          <p:cNvSpPr/>
          <p:nvPr/>
        </p:nvSpPr>
        <p:spPr>
          <a:xfrm>
            <a:off x="9840869" y="3190086"/>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91" name="Straight Connector 90">
            <a:extLst>
              <a:ext uri="{FF2B5EF4-FFF2-40B4-BE49-F238E27FC236}">
                <a16:creationId xmlns:a16="http://schemas.microsoft.com/office/drawing/2014/main" id="{53F1BE85-70A8-4FA9-801D-A3FAA4E1234A}"/>
              </a:ext>
            </a:extLst>
          </p:cNvPr>
          <p:cNvCxnSpPr>
            <a:cxnSpLocks/>
            <a:stCxn id="90" idx="2"/>
            <a:endCxn id="89" idx="0"/>
          </p:cNvCxnSpPr>
          <p:nvPr/>
        </p:nvCxnSpPr>
        <p:spPr>
          <a:xfrm>
            <a:off x="9928964" y="3393763"/>
            <a:ext cx="94199" cy="980139"/>
          </a:xfrm>
          <a:prstGeom prst="line">
            <a:avLst/>
          </a:prstGeom>
          <a:noFill/>
          <a:ln w="12700" cap="flat" cmpd="sng" algn="ctr">
            <a:solidFill>
              <a:sysClr val="windowText" lastClr="000000"/>
            </a:solidFill>
            <a:prstDash val="solid"/>
            <a:miter lim="800000"/>
          </a:ln>
          <a:effectLst/>
        </p:spPr>
      </p:cxnSp>
      <p:graphicFrame>
        <p:nvGraphicFramePr>
          <p:cNvPr id="92" name="Table 91">
            <a:extLst>
              <a:ext uri="{FF2B5EF4-FFF2-40B4-BE49-F238E27FC236}">
                <a16:creationId xmlns:a16="http://schemas.microsoft.com/office/drawing/2014/main" id="{7393E0A8-BC71-4F45-9EEB-934B7D06D0CD}"/>
              </a:ext>
            </a:extLst>
          </p:cNvPr>
          <p:cNvGraphicFramePr>
            <a:graphicFrameLocks noGrp="1"/>
          </p:cNvGraphicFramePr>
          <p:nvPr>
            <p:extLst>
              <p:ext uri="{D42A27DB-BD31-4B8C-83A1-F6EECF244321}">
                <p14:modId xmlns:p14="http://schemas.microsoft.com/office/powerpoint/2010/main" val="3744022219"/>
              </p:ext>
            </p:extLst>
          </p:nvPr>
        </p:nvGraphicFramePr>
        <p:xfrm>
          <a:off x="5944012" y="5405821"/>
          <a:ext cx="1637848" cy="883920"/>
        </p:xfrm>
        <a:graphic>
          <a:graphicData uri="http://schemas.openxmlformats.org/drawingml/2006/table">
            <a:tbl>
              <a:tblPr firstRow="1" bandRow="1"/>
              <a:tblGrid>
                <a:gridCol w="1637848">
                  <a:extLst>
                    <a:ext uri="{9D8B030D-6E8A-4147-A177-3AD203B41FA5}">
                      <a16:colId xmlns:a16="http://schemas.microsoft.com/office/drawing/2014/main" val="1476244769"/>
                    </a:ext>
                  </a:extLst>
                </a:gridCol>
              </a:tblGrid>
              <a:tr h="57448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Pre-Turnover</a:t>
                      </a:r>
                    </a:p>
                    <a:p>
                      <a:pPr algn="ctr"/>
                      <a:r>
                        <a:rPr lang="en-US" sz="1200" dirty="0"/>
                        <a:t>Manifest Validation</a:t>
                      </a:r>
                    </a:p>
                    <a:p>
                      <a:pPr algn="ctr"/>
                      <a:r>
                        <a:rPr lang="en-US" sz="1200" dirty="0"/>
                        <a:t>for Regular</a:t>
                      </a:r>
                      <a:r>
                        <a:rPr lang="en-US" sz="1200" baseline="0" dirty="0"/>
                        <a:t> Cargo</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solidFill>
                  </a:tcPr>
                </a:tc>
                <a:extLst>
                  <a:ext uri="{0D108BD9-81ED-4DB2-BD59-A6C34878D82A}">
                    <a16:rowId xmlns:a16="http://schemas.microsoft.com/office/drawing/2014/main" val="2847925505"/>
                  </a:ext>
                </a:extLst>
              </a:tr>
              <a:tr h="213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000" baseline="0" dirty="0"/>
                        <a:t>T/O to CMC-1 week</a:t>
                      </a:r>
                      <a:endParaRPr lang="en-US" sz="1000"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0AD47">
                        <a:tint val="40000"/>
                      </a:srgbClr>
                    </a:solidFill>
                  </a:tcPr>
                </a:tc>
                <a:extLst>
                  <a:ext uri="{0D108BD9-81ED-4DB2-BD59-A6C34878D82A}">
                    <a16:rowId xmlns:a16="http://schemas.microsoft.com/office/drawing/2014/main" val="1392121761"/>
                  </a:ext>
                </a:extLst>
              </a:tr>
            </a:tbl>
          </a:graphicData>
        </a:graphic>
      </p:graphicFrame>
      <p:cxnSp>
        <p:nvCxnSpPr>
          <p:cNvPr id="93" name="Straight Connector 92">
            <a:extLst>
              <a:ext uri="{FF2B5EF4-FFF2-40B4-BE49-F238E27FC236}">
                <a16:creationId xmlns:a16="http://schemas.microsoft.com/office/drawing/2014/main" id="{5F2EAD07-A28C-439D-9DAE-D293F741554D}"/>
              </a:ext>
            </a:extLst>
          </p:cNvPr>
          <p:cNvCxnSpPr>
            <a:cxnSpLocks/>
            <a:stCxn id="68" idx="2"/>
            <a:endCxn id="92" idx="0"/>
          </p:cNvCxnSpPr>
          <p:nvPr/>
        </p:nvCxnSpPr>
        <p:spPr>
          <a:xfrm flipH="1">
            <a:off x="6762936" y="4594987"/>
            <a:ext cx="370151" cy="810834"/>
          </a:xfrm>
          <a:prstGeom prst="line">
            <a:avLst/>
          </a:prstGeom>
          <a:noFill/>
          <a:ln w="12700" cap="flat" cmpd="sng" algn="ctr">
            <a:solidFill>
              <a:sysClr val="windowText" lastClr="000000"/>
            </a:solidFill>
            <a:prstDash val="solid"/>
            <a:miter lim="800000"/>
            <a:headEnd type="triangle" w="med" len="med"/>
            <a:tailEnd type="none" w="med" len="med"/>
          </a:ln>
          <a:effectLst/>
        </p:spPr>
      </p:cxnSp>
      <p:graphicFrame>
        <p:nvGraphicFramePr>
          <p:cNvPr id="94" name="Table 93">
            <a:extLst>
              <a:ext uri="{FF2B5EF4-FFF2-40B4-BE49-F238E27FC236}">
                <a16:creationId xmlns:a16="http://schemas.microsoft.com/office/drawing/2014/main" id="{D69D3B30-1D98-4614-B165-C84366DBC8A2}"/>
              </a:ext>
            </a:extLst>
          </p:cNvPr>
          <p:cNvGraphicFramePr>
            <a:graphicFrameLocks noGrp="1"/>
          </p:cNvGraphicFramePr>
          <p:nvPr>
            <p:extLst>
              <p:ext uri="{D42A27DB-BD31-4B8C-83A1-F6EECF244321}">
                <p14:modId xmlns:p14="http://schemas.microsoft.com/office/powerpoint/2010/main" val="2962510348"/>
              </p:ext>
            </p:extLst>
          </p:nvPr>
        </p:nvGraphicFramePr>
        <p:xfrm>
          <a:off x="8005703" y="5351808"/>
          <a:ext cx="1961789" cy="1249680"/>
        </p:xfrm>
        <a:graphic>
          <a:graphicData uri="http://schemas.openxmlformats.org/drawingml/2006/table">
            <a:tbl>
              <a:tblPr firstRow="1" bandRow="1"/>
              <a:tblGrid>
                <a:gridCol w="1961789">
                  <a:extLst>
                    <a:ext uri="{9D8B030D-6E8A-4147-A177-3AD203B41FA5}">
                      <a16:colId xmlns:a16="http://schemas.microsoft.com/office/drawing/2014/main" val="1476244769"/>
                    </a:ext>
                  </a:extLst>
                </a:gridCol>
              </a:tblGrid>
              <a:tr h="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Pre-Turnover</a:t>
                      </a:r>
                    </a:p>
                    <a:p>
                      <a:pPr algn="ctr"/>
                      <a:r>
                        <a:rPr lang="en-US" sz="1200" dirty="0"/>
                        <a:t>Manifest Validation</a:t>
                      </a:r>
                    </a:p>
                    <a:p>
                      <a:pPr algn="ctr"/>
                      <a:r>
                        <a:rPr lang="en-US" sz="1200" dirty="0"/>
                        <a:t>For Time-Critical</a:t>
                      </a:r>
                      <a:r>
                        <a:rPr lang="en-US" sz="1200" baseline="0" dirty="0"/>
                        <a:t> Cargo</a:t>
                      </a:r>
                    </a:p>
                    <a:p>
                      <a:pPr algn="ctr"/>
                      <a:r>
                        <a:rPr lang="en-US" sz="1200" baseline="0" dirty="0"/>
                        <a:t>&amp;</a:t>
                      </a:r>
                    </a:p>
                    <a:p>
                      <a:pPr algn="ctr"/>
                      <a:r>
                        <a:rPr lang="en-US" sz="1200" baseline="0" dirty="0"/>
                        <a:t>Return Manifest Validation</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solidFill>
                  </a:tcPr>
                </a:tc>
                <a:extLst>
                  <a:ext uri="{0D108BD9-81ED-4DB2-BD59-A6C34878D82A}">
                    <a16:rowId xmlns:a16="http://schemas.microsoft.com/office/drawing/2014/main" val="2847925505"/>
                  </a:ext>
                </a:extLst>
              </a:tr>
              <a:tr h="213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000" dirty="0"/>
                        <a:t>POWR-1 </a:t>
                      </a:r>
                      <a:r>
                        <a:rPr lang="en-US" sz="1000" baseline="0" dirty="0"/>
                        <a:t>week</a:t>
                      </a:r>
                      <a:endParaRPr lang="en-US" sz="1000"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0AD47">
                        <a:tint val="40000"/>
                      </a:srgbClr>
                    </a:solidFill>
                  </a:tcPr>
                </a:tc>
                <a:extLst>
                  <a:ext uri="{0D108BD9-81ED-4DB2-BD59-A6C34878D82A}">
                    <a16:rowId xmlns:a16="http://schemas.microsoft.com/office/drawing/2014/main" val="1392121761"/>
                  </a:ext>
                </a:extLst>
              </a:tr>
            </a:tbl>
          </a:graphicData>
        </a:graphic>
      </p:graphicFrame>
      <p:cxnSp>
        <p:nvCxnSpPr>
          <p:cNvPr id="95" name="Straight Connector 94">
            <a:extLst>
              <a:ext uri="{FF2B5EF4-FFF2-40B4-BE49-F238E27FC236}">
                <a16:creationId xmlns:a16="http://schemas.microsoft.com/office/drawing/2014/main" id="{78D72AAD-D5B6-498B-A09D-260BAB09F595}"/>
              </a:ext>
            </a:extLst>
          </p:cNvPr>
          <p:cNvCxnSpPr>
            <a:endCxn id="94" idx="0"/>
          </p:cNvCxnSpPr>
          <p:nvPr/>
        </p:nvCxnSpPr>
        <p:spPr>
          <a:xfrm flipH="1">
            <a:off x="8986597" y="4106186"/>
            <a:ext cx="248373" cy="1245622"/>
          </a:xfrm>
          <a:prstGeom prst="line">
            <a:avLst/>
          </a:prstGeom>
          <a:noFill/>
          <a:ln w="12700" cap="flat" cmpd="sng" algn="ctr">
            <a:solidFill>
              <a:sysClr val="windowText" lastClr="000000"/>
            </a:solidFill>
            <a:prstDash val="solid"/>
            <a:miter lim="800000"/>
            <a:headEnd type="triangle" w="med" len="med"/>
            <a:tailEnd type="none" w="med" len="med"/>
          </a:ln>
          <a:effectLst/>
        </p:spPr>
      </p:cxnSp>
      <p:graphicFrame>
        <p:nvGraphicFramePr>
          <p:cNvPr id="96" name="Table 95">
            <a:extLst>
              <a:ext uri="{FF2B5EF4-FFF2-40B4-BE49-F238E27FC236}">
                <a16:creationId xmlns:a16="http://schemas.microsoft.com/office/drawing/2014/main" id="{0F1A4FC2-0C73-41CB-B540-613D11715A7C}"/>
              </a:ext>
            </a:extLst>
          </p:cNvPr>
          <p:cNvGraphicFramePr>
            <a:graphicFrameLocks noGrp="1"/>
          </p:cNvGraphicFramePr>
          <p:nvPr>
            <p:extLst>
              <p:ext uri="{D42A27DB-BD31-4B8C-83A1-F6EECF244321}">
                <p14:modId xmlns:p14="http://schemas.microsoft.com/office/powerpoint/2010/main" val="1335400467"/>
              </p:ext>
            </p:extLst>
          </p:nvPr>
        </p:nvGraphicFramePr>
        <p:xfrm>
          <a:off x="4019785" y="3670145"/>
          <a:ext cx="1135784" cy="1066800"/>
        </p:xfrm>
        <a:graphic>
          <a:graphicData uri="http://schemas.openxmlformats.org/drawingml/2006/table">
            <a:tbl>
              <a:tblPr firstRow="1" bandRow="1"/>
              <a:tblGrid>
                <a:gridCol w="1135784">
                  <a:extLst>
                    <a:ext uri="{9D8B030D-6E8A-4147-A177-3AD203B41FA5}">
                      <a16:colId xmlns:a16="http://schemas.microsoft.com/office/drawing/2014/main" val="1476244769"/>
                    </a:ext>
                  </a:extLst>
                </a:gridCol>
              </a:tblGrid>
              <a:tr h="24847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Science Verification Confidence Assessment</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80C69"/>
                    </a:solidFill>
                  </a:tcPr>
                </a:tc>
                <a:extLst>
                  <a:ext uri="{0D108BD9-81ED-4DB2-BD59-A6C34878D82A}">
                    <a16:rowId xmlns:a16="http://schemas.microsoft.com/office/drawing/2014/main" val="2847925505"/>
                  </a:ext>
                </a:extLst>
              </a:tr>
              <a:tr h="213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000" dirty="0"/>
                        <a:t>  L-16 W</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EE0EB"/>
                    </a:solidFill>
                  </a:tcPr>
                </a:tc>
                <a:extLst>
                  <a:ext uri="{0D108BD9-81ED-4DB2-BD59-A6C34878D82A}">
                    <a16:rowId xmlns:a16="http://schemas.microsoft.com/office/drawing/2014/main" val="1392121761"/>
                  </a:ext>
                </a:extLst>
              </a:tr>
            </a:tbl>
          </a:graphicData>
        </a:graphic>
      </p:graphicFrame>
      <p:cxnSp>
        <p:nvCxnSpPr>
          <p:cNvPr id="97" name="Straight Connector 96">
            <a:extLst>
              <a:ext uri="{FF2B5EF4-FFF2-40B4-BE49-F238E27FC236}">
                <a16:creationId xmlns:a16="http://schemas.microsoft.com/office/drawing/2014/main" id="{6F209731-91A5-4520-8DB0-4FB62F3F59F9}"/>
              </a:ext>
            </a:extLst>
          </p:cNvPr>
          <p:cNvCxnSpPr/>
          <p:nvPr/>
        </p:nvCxnSpPr>
        <p:spPr>
          <a:xfrm flipH="1">
            <a:off x="4571180" y="3408534"/>
            <a:ext cx="3300" cy="264028"/>
          </a:xfrm>
          <a:prstGeom prst="line">
            <a:avLst/>
          </a:prstGeom>
          <a:noFill/>
          <a:ln w="12700" cap="flat" cmpd="sng" algn="ctr">
            <a:solidFill>
              <a:sysClr val="windowText" lastClr="000000"/>
            </a:solidFill>
            <a:prstDash val="solid"/>
            <a:miter lim="800000"/>
          </a:ln>
          <a:effectLst/>
        </p:spPr>
      </p:cxnSp>
      <p:sp>
        <p:nvSpPr>
          <p:cNvPr id="98" name="Flowchart: Decision 97">
            <a:extLst>
              <a:ext uri="{FF2B5EF4-FFF2-40B4-BE49-F238E27FC236}">
                <a16:creationId xmlns:a16="http://schemas.microsoft.com/office/drawing/2014/main" id="{BC4AAE18-338A-442F-9C91-CCFAAE4F3FD8}"/>
              </a:ext>
            </a:extLst>
          </p:cNvPr>
          <p:cNvSpPr/>
          <p:nvPr/>
        </p:nvSpPr>
        <p:spPr>
          <a:xfrm>
            <a:off x="4495306" y="3203174"/>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99" name="Table 98">
            <a:extLst>
              <a:ext uri="{FF2B5EF4-FFF2-40B4-BE49-F238E27FC236}">
                <a16:creationId xmlns:a16="http://schemas.microsoft.com/office/drawing/2014/main" id="{DF5BA788-77DE-49CE-A844-CE202ED1DBF9}"/>
              </a:ext>
            </a:extLst>
          </p:cNvPr>
          <p:cNvGraphicFramePr>
            <a:graphicFrameLocks noGrp="1"/>
          </p:cNvGraphicFramePr>
          <p:nvPr>
            <p:extLst>
              <p:ext uri="{D42A27DB-BD31-4B8C-83A1-F6EECF244321}">
                <p14:modId xmlns:p14="http://schemas.microsoft.com/office/powerpoint/2010/main" val="705078842"/>
              </p:ext>
            </p:extLst>
          </p:nvPr>
        </p:nvGraphicFramePr>
        <p:xfrm>
          <a:off x="3913115" y="5404755"/>
          <a:ext cx="1612105" cy="883920"/>
        </p:xfrm>
        <a:graphic>
          <a:graphicData uri="http://schemas.openxmlformats.org/drawingml/2006/table">
            <a:tbl>
              <a:tblPr firstRow="1" bandRow="1"/>
              <a:tblGrid>
                <a:gridCol w="1612105">
                  <a:extLst>
                    <a:ext uri="{9D8B030D-6E8A-4147-A177-3AD203B41FA5}">
                      <a16:colId xmlns:a16="http://schemas.microsoft.com/office/drawing/2014/main" val="1476244769"/>
                    </a:ext>
                  </a:extLst>
                </a:gridCol>
              </a:tblGrid>
              <a:tr h="24847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200" dirty="0"/>
                        <a:t>Increment Activities &amp; Mission Constraints Validation</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80C69"/>
                    </a:solidFill>
                  </a:tcPr>
                </a:tc>
                <a:extLst>
                  <a:ext uri="{0D108BD9-81ED-4DB2-BD59-A6C34878D82A}">
                    <a16:rowId xmlns:a16="http://schemas.microsoft.com/office/drawing/2014/main" val="2847925505"/>
                  </a:ext>
                </a:extLst>
              </a:tr>
              <a:tr h="213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000" dirty="0"/>
                        <a:t>L-12 W</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EE0EB"/>
                    </a:solidFill>
                  </a:tcPr>
                </a:tc>
                <a:extLst>
                  <a:ext uri="{0D108BD9-81ED-4DB2-BD59-A6C34878D82A}">
                    <a16:rowId xmlns:a16="http://schemas.microsoft.com/office/drawing/2014/main" val="1392121761"/>
                  </a:ext>
                </a:extLst>
              </a:tr>
            </a:tbl>
          </a:graphicData>
        </a:graphic>
      </p:graphicFrame>
      <p:cxnSp>
        <p:nvCxnSpPr>
          <p:cNvPr id="100" name="Straight Connector 99">
            <a:extLst>
              <a:ext uri="{FF2B5EF4-FFF2-40B4-BE49-F238E27FC236}">
                <a16:creationId xmlns:a16="http://schemas.microsoft.com/office/drawing/2014/main" id="{92382E94-9B87-4948-A06F-3AB4B1E29D83}"/>
              </a:ext>
            </a:extLst>
          </p:cNvPr>
          <p:cNvCxnSpPr>
            <a:cxnSpLocks/>
            <a:stCxn id="101" idx="2"/>
            <a:endCxn id="99" idx="0"/>
          </p:cNvCxnSpPr>
          <p:nvPr/>
        </p:nvCxnSpPr>
        <p:spPr>
          <a:xfrm flipH="1">
            <a:off x="4719167" y="3375281"/>
            <a:ext cx="1631536" cy="2029474"/>
          </a:xfrm>
          <a:prstGeom prst="line">
            <a:avLst/>
          </a:prstGeom>
          <a:noFill/>
          <a:ln w="12700" cap="flat" cmpd="sng" algn="ctr">
            <a:solidFill>
              <a:sysClr val="windowText" lastClr="000000"/>
            </a:solidFill>
            <a:prstDash val="solid"/>
            <a:miter lim="800000"/>
          </a:ln>
          <a:effectLst/>
        </p:spPr>
      </p:cxnSp>
      <p:sp>
        <p:nvSpPr>
          <p:cNvPr id="101" name="Flowchart: Decision 100">
            <a:extLst>
              <a:ext uri="{FF2B5EF4-FFF2-40B4-BE49-F238E27FC236}">
                <a16:creationId xmlns:a16="http://schemas.microsoft.com/office/drawing/2014/main" id="{7CC5DCDC-BF84-4C82-85F6-4F6DE212941E}"/>
              </a:ext>
            </a:extLst>
          </p:cNvPr>
          <p:cNvSpPr/>
          <p:nvPr/>
        </p:nvSpPr>
        <p:spPr>
          <a:xfrm>
            <a:off x="6262608" y="3171604"/>
            <a:ext cx="176190" cy="203677"/>
          </a:xfrm>
          <a:prstGeom prst="flowChartDecision">
            <a:avLst/>
          </a:prstGeom>
          <a:solidFill>
            <a:srgbClr val="FFC000"/>
          </a:solid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2" name="Rectangle 101">
            <a:extLst>
              <a:ext uri="{FF2B5EF4-FFF2-40B4-BE49-F238E27FC236}">
                <a16:creationId xmlns:a16="http://schemas.microsoft.com/office/drawing/2014/main" id="{2C595BC1-DD22-48A5-8127-4FF0B00C136E}"/>
              </a:ext>
            </a:extLst>
          </p:cNvPr>
          <p:cNvSpPr/>
          <p:nvPr/>
        </p:nvSpPr>
        <p:spPr>
          <a:xfrm>
            <a:off x="9582702" y="2395064"/>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10</a:t>
            </a:r>
          </a:p>
        </p:txBody>
      </p:sp>
      <p:sp>
        <p:nvSpPr>
          <p:cNvPr id="103" name="Rectangle 102">
            <a:extLst>
              <a:ext uri="{FF2B5EF4-FFF2-40B4-BE49-F238E27FC236}">
                <a16:creationId xmlns:a16="http://schemas.microsoft.com/office/drawing/2014/main" id="{6EC4DEC5-05F7-41AA-A7BA-7B3C6F7AEBB7}"/>
              </a:ext>
            </a:extLst>
          </p:cNvPr>
          <p:cNvSpPr/>
          <p:nvPr/>
        </p:nvSpPr>
        <p:spPr>
          <a:xfrm>
            <a:off x="9349087" y="4871940"/>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11</a:t>
            </a:r>
          </a:p>
        </p:txBody>
      </p:sp>
      <p:sp>
        <p:nvSpPr>
          <p:cNvPr id="104" name="Rectangle 103">
            <a:extLst>
              <a:ext uri="{FF2B5EF4-FFF2-40B4-BE49-F238E27FC236}">
                <a16:creationId xmlns:a16="http://schemas.microsoft.com/office/drawing/2014/main" id="{0B8889E4-FB49-4E4C-B989-72E1571C83AC}"/>
              </a:ext>
            </a:extLst>
          </p:cNvPr>
          <p:cNvSpPr/>
          <p:nvPr/>
        </p:nvSpPr>
        <p:spPr>
          <a:xfrm>
            <a:off x="10134721" y="3893554"/>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12</a:t>
            </a:r>
          </a:p>
        </p:txBody>
      </p:sp>
      <p:sp>
        <p:nvSpPr>
          <p:cNvPr id="105" name="Rectangle 104">
            <a:extLst>
              <a:ext uri="{FF2B5EF4-FFF2-40B4-BE49-F238E27FC236}">
                <a16:creationId xmlns:a16="http://schemas.microsoft.com/office/drawing/2014/main" id="{DD079524-D66C-4438-94F8-2ACBBBFD499C}"/>
              </a:ext>
            </a:extLst>
          </p:cNvPr>
          <p:cNvSpPr/>
          <p:nvPr/>
        </p:nvSpPr>
        <p:spPr>
          <a:xfrm>
            <a:off x="9153918" y="3893554"/>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9</a:t>
            </a:r>
          </a:p>
        </p:txBody>
      </p:sp>
      <p:sp>
        <p:nvSpPr>
          <p:cNvPr id="106" name="Rectangle 105">
            <a:extLst>
              <a:ext uri="{FF2B5EF4-FFF2-40B4-BE49-F238E27FC236}">
                <a16:creationId xmlns:a16="http://schemas.microsoft.com/office/drawing/2014/main" id="{2B83113C-C4EE-4AA5-8131-82C6BF64B5D7}"/>
              </a:ext>
            </a:extLst>
          </p:cNvPr>
          <p:cNvSpPr/>
          <p:nvPr/>
        </p:nvSpPr>
        <p:spPr>
          <a:xfrm>
            <a:off x="10929959" y="4082282"/>
            <a:ext cx="315638" cy="2206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13</a:t>
            </a:r>
          </a:p>
        </p:txBody>
      </p:sp>
      <p:sp>
        <p:nvSpPr>
          <p:cNvPr id="107" name="Rectangle 106">
            <a:extLst>
              <a:ext uri="{FF2B5EF4-FFF2-40B4-BE49-F238E27FC236}">
                <a16:creationId xmlns:a16="http://schemas.microsoft.com/office/drawing/2014/main" id="{ABB1B39A-452F-4513-B21A-D2F7975E351D}"/>
              </a:ext>
            </a:extLst>
          </p:cNvPr>
          <p:cNvSpPr/>
          <p:nvPr/>
        </p:nvSpPr>
        <p:spPr>
          <a:xfrm>
            <a:off x="2077655" y="2369663"/>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1</a:t>
            </a:r>
          </a:p>
        </p:txBody>
      </p:sp>
      <p:sp>
        <p:nvSpPr>
          <p:cNvPr id="108" name="Rectangle 107">
            <a:extLst>
              <a:ext uri="{FF2B5EF4-FFF2-40B4-BE49-F238E27FC236}">
                <a16:creationId xmlns:a16="http://schemas.microsoft.com/office/drawing/2014/main" id="{CDCF785B-9D88-45A4-83F7-8733532707F7}"/>
              </a:ext>
            </a:extLst>
          </p:cNvPr>
          <p:cNvSpPr/>
          <p:nvPr/>
        </p:nvSpPr>
        <p:spPr>
          <a:xfrm>
            <a:off x="3913115" y="2396651"/>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2</a:t>
            </a:r>
          </a:p>
        </p:txBody>
      </p:sp>
      <p:sp>
        <p:nvSpPr>
          <p:cNvPr id="109" name="Rectangle 108">
            <a:extLst>
              <a:ext uri="{FF2B5EF4-FFF2-40B4-BE49-F238E27FC236}">
                <a16:creationId xmlns:a16="http://schemas.microsoft.com/office/drawing/2014/main" id="{E651678C-C5FD-452E-A949-29559E2610CF}"/>
              </a:ext>
            </a:extLst>
          </p:cNvPr>
          <p:cNvSpPr/>
          <p:nvPr/>
        </p:nvSpPr>
        <p:spPr>
          <a:xfrm>
            <a:off x="5696349" y="2389860"/>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4</a:t>
            </a:r>
          </a:p>
        </p:txBody>
      </p:sp>
      <p:sp>
        <p:nvSpPr>
          <p:cNvPr id="110" name="Rectangle 109">
            <a:extLst>
              <a:ext uri="{FF2B5EF4-FFF2-40B4-BE49-F238E27FC236}">
                <a16:creationId xmlns:a16="http://schemas.microsoft.com/office/drawing/2014/main" id="{BC136D34-1227-4C0F-B836-4CC3D2D2384E}"/>
              </a:ext>
            </a:extLst>
          </p:cNvPr>
          <p:cNvSpPr/>
          <p:nvPr/>
        </p:nvSpPr>
        <p:spPr>
          <a:xfrm>
            <a:off x="4043174" y="4520770"/>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3</a:t>
            </a:r>
          </a:p>
        </p:txBody>
      </p:sp>
      <p:sp>
        <p:nvSpPr>
          <p:cNvPr id="111" name="Rectangle 110">
            <a:extLst>
              <a:ext uri="{FF2B5EF4-FFF2-40B4-BE49-F238E27FC236}">
                <a16:creationId xmlns:a16="http://schemas.microsoft.com/office/drawing/2014/main" id="{C598539B-1893-4FBD-BBC9-22856A579608}"/>
              </a:ext>
            </a:extLst>
          </p:cNvPr>
          <p:cNvSpPr/>
          <p:nvPr/>
        </p:nvSpPr>
        <p:spPr>
          <a:xfrm>
            <a:off x="6366257" y="4109216"/>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7</a:t>
            </a:r>
          </a:p>
        </p:txBody>
      </p:sp>
      <p:sp>
        <p:nvSpPr>
          <p:cNvPr id="112" name="Rectangle 111">
            <a:extLst>
              <a:ext uri="{FF2B5EF4-FFF2-40B4-BE49-F238E27FC236}">
                <a16:creationId xmlns:a16="http://schemas.microsoft.com/office/drawing/2014/main" id="{39152DA1-EF24-4EA3-8BFE-0823BC4FF997}"/>
              </a:ext>
            </a:extLst>
          </p:cNvPr>
          <p:cNvSpPr/>
          <p:nvPr/>
        </p:nvSpPr>
        <p:spPr>
          <a:xfrm>
            <a:off x="3913115" y="6085673"/>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5</a:t>
            </a:r>
          </a:p>
        </p:txBody>
      </p:sp>
      <p:sp>
        <p:nvSpPr>
          <p:cNvPr id="113" name="Rectangle 112">
            <a:extLst>
              <a:ext uri="{FF2B5EF4-FFF2-40B4-BE49-F238E27FC236}">
                <a16:creationId xmlns:a16="http://schemas.microsoft.com/office/drawing/2014/main" id="{D85D2874-FE25-42E9-A513-029B44790271}"/>
              </a:ext>
            </a:extLst>
          </p:cNvPr>
          <p:cNvSpPr/>
          <p:nvPr/>
        </p:nvSpPr>
        <p:spPr>
          <a:xfrm>
            <a:off x="5950272" y="6085673"/>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6</a:t>
            </a:r>
          </a:p>
        </p:txBody>
      </p:sp>
      <p:sp>
        <p:nvSpPr>
          <p:cNvPr id="114" name="Rectangle 113">
            <a:extLst>
              <a:ext uri="{FF2B5EF4-FFF2-40B4-BE49-F238E27FC236}">
                <a16:creationId xmlns:a16="http://schemas.microsoft.com/office/drawing/2014/main" id="{B262B113-B429-4FB3-855F-7AD4B284359A}"/>
              </a:ext>
            </a:extLst>
          </p:cNvPr>
          <p:cNvSpPr/>
          <p:nvPr/>
        </p:nvSpPr>
        <p:spPr>
          <a:xfrm>
            <a:off x="8005703" y="6398486"/>
            <a:ext cx="346262" cy="2030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8</a:t>
            </a:r>
          </a:p>
        </p:txBody>
      </p:sp>
      <p:sp>
        <p:nvSpPr>
          <p:cNvPr id="115" name="TextBox 114">
            <a:extLst>
              <a:ext uri="{FF2B5EF4-FFF2-40B4-BE49-F238E27FC236}">
                <a16:creationId xmlns:a16="http://schemas.microsoft.com/office/drawing/2014/main" id="{9257D2B4-4BDC-4831-958E-FAAC46DB886F}"/>
              </a:ext>
            </a:extLst>
          </p:cNvPr>
          <p:cNvSpPr txBox="1"/>
          <p:nvPr/>
        </p:nvSpPr>
        <p:spPr>
          <a:xfrm>
            <a:off x="0" y="2944805"/>
            <a:ext cx="881954" cy="261610"/>
          </a:xfrm>
          <a:prstGeom prst="rect">
            <a:avLst/>
          </a:prstGeom>
          <a:noFill/>
        </p:spPr>
        <p:txBody>
          <a:bodyPr wrap="square" rtlCol="0">
            <a:spAutoFit/>
          </a:bodyPr>
          <a:lstStyle/>
          <a:p>
            <a:r>
              <a:rPr lang="en-US" sz="1100" dirty="0"/>
              <a:t>L- Weeks</a:t>
            </a:r>
          </a:p>
        </p:txBody>
      </p:sp>
    </p:spTree>
    <p:extLst>
      <p:ext uri="{BB962C8B-B14F-4D97-AF65-F5344CB8AC3E}">
        <p14:creationId xmlns:p14="http://schemas.microsoft.com/office/powerpoint/2010/main" val="10020074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752600" y="274639"/>
            <a:ext cx="8629649" cy="811212"/>
          </a:xfrm>
        </p:spPr>
        <p:txBody>
          <a:bodyPr anchor="ctr"/>
          <a:lstStyle/>
          <a:p>
            <a:pPr algn="l"/>
            <a:r>
              <a:rPr lang="en-US" sz="2800" dirty="0"/>
              <a:t>Submittal Expectations: </a:t>
            </a:r>
            <a:r>
              <a:rPr lang="en-US" sz="2800" b="1" dirty="0"/>
              <a:t>Pressurized</a:t>
            </a:r>
            <a:r>
              <a:rPr lang="en-US" sz="2800" dirty="0"/>
              <a:t> Cargo Turnover</a:t>
            </a:r>
          </a:p>
        </p:txBody>
      </p:sp>
      <p:sp>
        <p:nvSpPr>
          <p:cNvPr id="5" name="Content Placeholder 2"/>
          <p:cNvSpPr txBox="1">
            <a:spLocks/>
          </p:cNvSpPr>
          <p:nvPr/>
        </p:nvSpPr>
        <p:spPr bwMode="auto">
          <a:xfrm>
            <a:off x="781050" y="4152899"/>
            <a:ext cx="11332952"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a:lstStyle>
          <a:p>
            <a:r>
              <a:rPr lang="en-US" sz="1800" kern="0" dirty="0"/>
              <a:t>Regular Cargo Turnover is for any payload that does not require late processing due to time critical needs</a:t>
            </a:r>
          </a:p>
          <a:p>
            <a:pPr lvl="1"/>
            <a:r>
              <a:rPr lang="en-US" sz="1800" kern="0" dirty="0"/>
              <a:t>Hardware is turned over to Cargo Mission Contract (CMC) personnel to be packed for flight</a:t>
            </a:r>
          </a:p>
          <a:p>
            <a:r>
              <a:rPr lang="en-US" sz="1800" kern="0" dirty="0"/>
              <a:t>Time Critical Cargo Turnovers are understood to have limited life items (biological, temperature sensitive/cold stowage), powered lockers, or a science need for a later turnover</a:t>
            </a:r>
          </a:p>
          <a:p>
            <a:pPr lvl="1"/>
            <a:r>
              <a:rPr lang="en-US" sz="1800" kern="0" dirty="0"/>
              <a:t>Hardware is turned over directly to the launch site to CMC or Cold Stowage per a pre-coordinated schedule. From there, CMC/Cold Stowage turns hardware over to the launch vehicle.</a:t>
            </a:r>
          </a:p>
        </p:txBody>
      </p:sp>
      <p:graphicFrame>
        <p:nvGraphicFramePr>
          <p:cNvPr id="2" name="Table 1"/>
          <p:cNvGraphicFramePr>
            <a:graphicFrameLocks noGrp="1"/>
          </p:cNvGraphicFramePr>
          <p:nvPr>
            <p:extLst>
              <p:ext uri="{D42A27DB-BD31-4B8C-83A1-F6EECF244321}">
                <p14:modId xmlns:p14="http://schemas.microsoft.com/office/powerpoint/2010/main" val="2059599776"/>
              </p:ext>
            </p:extLst>
          </p:nvPr>
        </p:nvGraphicFramePr>
        <p:xfrm>
          <a:off x="973825" y="1543050"/>
          <a:ext cx="10375901" cy="2152650"/>
        </p:xfrm>
        <a:graphic>
          <a:graphicData uri="http://schemas.openxmlformats.org/drawingml/2006/table">
            <a:tbl>
              <a:tblPr/>
              <a:tblGrid>
                <a:gridCol w="1856807">
                  <a:extLst>
                    <a:ext uri="{9D8B030D-6E8A-4147-A177-3AD203B41FA5}">
                      <a16:colId xmlns:a16="http://schemas.microsoft.com/office/drawing/2014/main" val="20000"/>
                    </a:ext>
                  </a:extLst>
                </a:gridCol>
                <a:gridCol w="980775">
                  <a:extLst>
                    <a:ext uri="{9D8B030D-6E8A-4147-A177-3AD203B41FA5}">
                      <a16:colId xmlns:a16="http://schemas.microsoft.com/office/drawing/2014/main" val="20001"/>
                    </a:ext>
                  </a:extLst>
                </a:gridCol>
                <a:gridCol w="1190261">
                  <a:extLst>
                    <a:ext uri="{9D8B030D-6E8A-4147-A177-3AD203B41FA5}">
                      <a16:colId xmlns:a16="http://schemas.microsoft.com/office/drawing/2014/main" val="20002"/>
                    </a:ext>
                  </a:extLst>
                </a:gridCol>
                <a:gridCol w="1856807">
                  <a:extLst>
                    <a:ext uri="{9D8B030D-6E8A-4147-A177-3AD203B41FA5}">
                      <a16:colId xmlns:a16="http://schemas.microsoft.com/office/drawing/2014/main" val="20003"/>
                    </a:ext>
                  </a:extLst>
                </a:gridCol>
                <a:gridCol w="980775">
                  <a:extLst>
                    <a:ext uri="{9D8B030D-6E8A-4147-A177-3AD203B41FA5}">
                      <a16:colId xmlns:a16="http://schemas.microsoft.com/office/drawing/2014/main" val="20004"/>
                    </a:ext>
                  </a:extLst>
                </a:gridCol>
                <a:gridCol w="1314048">
                  <a:extLst>
                    <a:ext uri="{9D8B030D-6E8A-4147-A177-3AD203B41FA5}">
                      <a16:colId xmlns:a16="http://schemas.microsoft.com/office/drawing/2014/main" val="20005"/>
                    </a:ext>
                  </a:extLst>
                </a:gridCol>
                <a:gridCol w="2196428">
                  <a:extLst>
                    <a:ext uri="{9D8B030D-6E8A-4147-A177-3AD203B41FA5}">
                      <a16:colId xmlns:a16="http://schemas.microsoft.com/office/drawing/2014/main" val="20006"/>
                    </a:ext>
                  </a:extLst>
                </a:gridCol>
              </a:tblGrid>
              <a:tr h="238125">
                <a:tc gridSpan="3">
                  <a:txBody>
                    <a:bodyPr/>
                    <a:lstStyle/>
                    <a:p>
                      <a:pPr algn="ctr" fontAlgn="ctr"/>
                      <a:r>
                        <a:rPr lang="en-US" sz="1400" b="1" i="0" u="none" strike="noStrike" dirty="0" err="1">
                          <a:solidFill>
                            <a:srgbClr val="000000"/>
                          </a:solidFill>
                          <a:effectLst/>
                          <a:latin typeface="Calibri" panose="020F0502020204030204" pitchFamily="34" charset="0"/>
                        </a:rPr>
                        <a:t>SpaceX</a:t>
                      </a:r>
                      <a:r>
                        <a:rPr lang="en-US" sz="1400" b="1" i="0" u="none" strike="noStrike" dirty="0">
                          <a:solidFill>
                            <a:srgbClr val="000000"/>
                          </a:solidFill>
                          <a:effectLst/>
                          <a:latin typeface="Calibri" panose="020F0502020204030204" pitchFamily="34" charset="0"/>
                        </a:rPr>
                        <a:t> Dragon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hMerge="1">
                  <a:txBody>
                    <a:bodyPr/>
                    <a:lstStyle/>
                    <a:p>
                      <a:endParaRPr lang="en-US"/>
                    </a:p>
                  </a:txBody>
                  <a:tcPr/>
                </a:tc>
                <a:tc gridSpan="3">
                  <a:txBody>
                    <a:bodyPr/>
                    <a:lstStyle/>
                    <a:p>
                      <a:pPr algn="ctr" fontAlgn="ctr"/>
                      <a:r>
                        <a:rPr lang="en-US" sz="1400" b="1" i="0" u="none" strike="noStrike">
                          <a:solidFill>
                            <a:srgbClr val="000000"/>
                          </a:solidFill>
                          <a:effectLst/>
                          <a:latin typeface="Calibri" panose="020F0502020204030204" pitchFamily="34" charset="0"/>
                        </a:rPr>
                        <a:t>Northrup Grumman Cygnus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hMerge="1">
                  <a:txBody>
                    <a:bodyPr/>
                    <a:lstStyle/>
                    <a:p>
                      <a:endParaRPr lang="en-US"/>
                    </a:p>
                  </a:txBody>
                  <a:tcPr/>
                </a:tc>
                <a:tc hMerge="1">
                  <a:txBody>
                    <a:bodyPr/>
                    <a:lstStyle/>
                    <a:p>
                      <a:endParaRPr lang="en-US"/>
                    </a:p>
                  </a:txBody>
                  <a:tcPr/>
                </a:tc>
                <a:tc>
                  <a:txBody>
                    <a:bodyPr/>
                    <a:lstStyle/>
                    <a:p>
                      <a:pPr algn="ctr" fontAlgn="ctr"/>
                      <a:r>
                        <a:rPr lang="en-US" sz="1400" b="1" i="0" u="none" strike="noStrike">
                          <a:solidFill>
                            <a:srgbClr val="000000"/>
                          </a:solidFill>
                          <a:effectLst/>
                          <a:latin typeface="Calibri" panose="020F0502020204030204" pitchFamily="34" charset="0"/>
                        </a:rPr>
                        <a:t>JAXA HTV</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238125">
                <a:tc>
                  <a:txBody>
                    <a:bodyPr/>
                    <a:lstStyle/>
                    <a:p>
                      <a:pPr algn="ctr" fontAlgn="ctr"/>
                      <a:r>
                        <a:rPr lang="en-US" sz="1400" b="0" i="0" u="none" strike="noStrike">
                          <a:solidFill>
                            <a:srgbClr val="000000"/>
                          </a:solidFill>
                          <a:effectLst/>
                          <a:latin typeface="Calibri" panose="020F0502020204030204" pitchFamily="34" charset="0"/>
                        </a:rPr>
                        <a:t>Regular Cargo Turnover</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1400" b="0" i="0" u="none" strike="noStrike">
                          <a:solidFill>
                            <a:srgbClr val="000000"/>
                          </a:solidFill>
                          <a:effectLst/>
                          <a:latin typeface="Calibri" panose="020F0502020204030204" pitchFamily="34" charset="0"/>
                        </a:rPr>
                        <a:t>Time Critical Cargo Turnover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Regular Cargo Turnover</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gridSpan="2">
                  <a:txBody>
                    <a:bodyPr/>
                    <a:lstStyle/>
                    <a:p>
                      <a:pPr algn="ctr" fontAlgn="ctr"/>
                      <a:r>
                        <a:rPr lang="en-US" sz="1400" b="0" i="0" u="none" strike="noStrike">
                          <a:solidFill>
                            <a:srgbClr val="000000"/>
                          </a:solidFill>
                          <a:effectLst/>
                          <a:latin typeface="Calibri" panose="020F0502020204030204" pitchFamily="34" charset="0"/>
                        </a:rPr>
                        <a:t>Time Critical Cargo Turnover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h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Regular Cargo Turnover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1"/>
                  </a:ext>
                </a:extLst>
              </a:tr>
              <a:tr h="238125">
                <a:tc>
                  <a:txBody>
                    <a:bodyPr/>
                    <a:lstStyle/>
                    <a:p>
                      <a:pPr algn="ctr" fontAlgn="ctr"/>
                      <a:r>
                        <a:rPr lang="en-US" sz="1400" b="0" i="0" u="none" strike="noStrike" dirty="0">
                          <a:solidFill>
                            <a:srgbClr val="000000"/>
                          </a:solidFill>
                          <a:effectLst/>
                          <a:latin typeface="Calibri" panose="020F0502020204030204" pitchFamily="34" charset="0"/>
                        </a:rPr>
                        <a:t>CRS2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4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400" b="0" i="0" u="none" strike="noStrike">
                          <a:solidFill>
                            <a:srgbClr val="000000"/>
                          </a:solidFill>
                          <a:effectLst/>
                          <a:latin typeface="Calibri" panose="020F0502020204030204" pitchFamily="34" charset="0"/>
                        </a:rPr>
                        <a:t>CRS2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400" b="0" i="0" u="none" strike="noStrike">
                          <a:solidFill>
                            <a:srgbClr val="000000"/>
                          </a:solidFill>
                          <a:effectLst/>
                          <a:latin typeface="Calibri" panose="020F0502020204030204" pitchFamily="34" charset="0"/>
                        </a:rPr>
                        <a:t>CRS2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US" sz="14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US" sz="1400" b="0" i="0" u="none" strike="noStrike">
                          <a:solidFill>
                            <a:srgbClr val="000000"/>
                          </a:solidFill>
                          <a:effectLst/>
                          <a:latin typeface="Calibri" panose="020F0502020204030204" pitchFamily="34" charset="0"/>
                        </a:rPr>
                        <a:t>CRS2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US" sz="1400" b="0" i="0" u="none" strike="noStrike">
                          <a:solidFill>
                            <a:srgbClr val="000000"/>
                          </a:solidFill>
                          <a:effectLst/>
                          <a:latin typeface="Calibri" panose="020F050202020403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2"/>
                  </a:ext>
                </a:extLst>
              </a:tr>
              <a:tr h="238125">
                <a:tc rowSpan="6">
                  <a:txBody>
                    <a:bodyPr/>
                    <a:lstStyle/>
                    <a:p>
                      <a:pPr algn="ctr" fontAlgn="ctr"/>
                      <a:r>
                        <a:rPr lang="en-US" sz="1400" b="0" i="0" u="none" strike="noStrike" dirty="0">
                          <a:solidFill>
                            <a:schemeClr val="tx1"/>
                          </a:solidFill>
                          <a:effectLst/>
                          <a:latin typeface="Calibri" panose="020F0502020204030204" pitchFamily="34" charset="0"/>
                        </a:rPr>
                        <a:t>L - 9.5 </a:t>
                      </a:r>
                      <a:r>
                        <a:rPr lang="en-US" sz="1400" b="0" i="0" u="none" strike="noStrike" dirty="0">
                          <a:solidFill>
                            <a:srgbClr val="000000"/>
                          </a:solidFill>
                          <a:effectLst/>
                          <a:latin typeface="Calibri" panose="020F0502020204030204" pitchFamily="34" charset="0"/>
                        </a:rPr>
                        <a:t>Weeks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rowSpan="3">
                  <a:txBody>
                    <a:bodyPr/>
                    <a:lstStyle/>
                    <a:p>
                      <a:pPr algn="ctr" fontAlgn="ctr"/>
                      <a:r>
                        <a:rPr lang="en-US" sz="1400" b="0" i="0" u="none" strike="noStrike" dirty="0">
                          <a:solidFill>
                            <a:srgbClr val="000000"/>
                          </a:solidFill>
                          <a:effectLst/>
                          <a:latin typeface="Calibri" panose="020F0502020204030204" pitchFamily="34" charset="0"/>
                        </a:rPr>
                        <a:t>Ambient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r>
                        <a:rPr lang="en-US" sz="1400" b="0" i="0" u="none" strike="noStrike" dirty="0">
                          <a:solidFill>
                            <a:srgbClr val="000000"/>
                          </a:solidFill>
                          <a:effectLst/>
                          <a:latin typeface="Calibri" panose="020F0502020204030204" pitchFamily="34" charset="0"/>
                        </a:rPr>
                        <a:t>L - 30 Days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rowSpan="6">
                  <a:txBody>
                    <a:bodyPr/>
                    <a:lstStyle/>
                    <a:p>
                      <a:pPr algn="ctr" fontAlgn="ctr"/>
                      <a:r>
                        <a:rPr lang="en-US" sz="1400" b="0" i="0" u="none" strike="noStrike" dirty="0">
                          <a:solidFill>
                            <a:schemeClr val="tx1"/>
                          </a:solidFill>
                          <a:effectLst/>
                          <a:latin typeface="Calibri" panose="020F0502020204030204" pitchFamily="34" charset="0"/>
                        </a:rPr>
                        <a:t>L - 9.5 </a:t>
                      </a:r>
                      <a:r>
                        <a:rPr lang="en-US" sz="1400" b="0" i="0" u="none" strike="noStrike" dirty="0">
                          <a:solidFill>
                            <a:srgbClr val="000000"/>
                          </a:solidFill>
                          <a:effectLst/>
                          <a:latin typeface="Calibri" panose="020F0502020204030204" pitchFamily="34" charset="0"/>
                        </a:rPr>
                        <a:t>Weeks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rowSpan="3">
                  <a:txBody>
                    <a:bodyPr/>
                    <a:lstStyle/>
                    <a:p>
                      <a:pPr algn="ctr" fontAlgn="ctr"/>
                      <a:r>
                        <a:rPr lang="en-US" sz="1400" b="0" i="0" u="none" strike="noStrike" dirty="0">
                          <a:solidFill>
                            <a:srgbClr val="000000"/>
                          </a:solidFill>
                          <a:effectLst/>
                          <a:latin typeface="Calibri" panose="020F0502020204030204" pitchFamily="34" charset="0"/>
                        </a:rPr>
                        <a:t>Ambient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r>
                        <a:rPr lang="en-US" sz="1400" b="0" i="0" u="none" strike="noStrike">
                          <a:solidFill>
                            <a:srgbClr val="000000"/>
                          </a:solidFill>
                          <a:effectLst/>
                          <a:latin typeface="Calibri" panose="020F0502020204030204" pitchFamily="34" charset="0"/>
                        </a:rPr>
                        <a:t>L - 30 Days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rowSpan="6">
                  <a:txBody>
                    <a:bodyPr/>
                    <a:lstStyle/>
                    <a:p>
                      <a:pPr algn="ctr" fontAlgn="ctr"/>
                      <a:r>
                        <a:rPr lang="en-US" sz="1400" b="0" i="0" u="none" strike="noStrike" dirty="0">
                          <a:solidFill>
                            <a:srgbClr val="000000"/>
                          </a:solidFill>
                          <a:effectLst/>
                          <a:latin typeface="Calibri" panose="020F0502020204030204" pitchFamily="34" charset="0"/>
                        </a:rPr>
                        <a:t>L - 6.5 Months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238125">
                <a:tc vMerge="1">
                  <a:txBody>
                    <a:bodyPr/>
                    <a:lstStyle/>
                    <a:p>
                      <a:endParaRPr lang="en-US"/>
                    </a:p>
                  </a:txBody>
                  <a:tcPr/>
                </a:tc>
                <a:tc v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L - 5 Days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L - 5 Days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extLst>
                  <a:ext uri="{0D108BD9-81ED-4DB2-BD59-A6C34878D82A}">
                    <a16:rowId xmlns:a16="http://schemas.microsoft.com/office/drawing/2014/main" val="10004"/>
                  </a:ext>
                </a:extLst>
              </a:tr>
              <a:tr h="238125">
                <a:tc vMerge="1">
                  <a:txBody>
                    <a:bodyPr/>
                    <a:lstStyle/>
                    <a:p>
                      <a:endParaRPr lang="en-US"/>
                    </a:p>
                  </a:txBody>
                  <a:tcPr/>
                </a:tc>
                <a:tc v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L - 36 Hours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tc v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L - 36 Hours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extLst>
                  <a:ext uri="{0D108BD9-81ED-4DB2-BD59-A6C34878D82A}">
                    <a16:rowId xmlns:a16="http://schemas.microsoft.com/office/drawing/2014/main" val="10005"/>
                  </a:ext>
                </a:extLst>
              </a:tr>
              <a:tr h="238125">
                <a:tc vMerge="1">
                  <a:txBody>
                    <a:bodyPr/>
                    <a:lstStyle/>
                    <a:p>
                      <a:endParaRPr lang="en-US"/>
                    </a:p>
                  </a:txBody>
                  <a:tcPr/>
                </a:tc>
                <a:tc rowSpan="2">
                  <a:txBody>
                    <a:bodyPr/>
                    <a:lstStyle/>
                    <a:p>
                      <a:pPr algn="ctr" fontAlgn="ctr"/>
                      <a:r>
                        <a:rPr lang="en-US" sz="1400" b="0" i="0" u="none" strike="noStrike">
                          <a:solidFill>
                            <a:srgbClr val="000000"/>
                          </a:solidFill>
                          <a:effectLst/>
                          <a:latin typeface="Calibri" panose="020F0502020204030204" pitchFamily="34" charset="0"/>
                        </a:rPr>
                        <a:t>Conditioned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r>
                        <a:rPr lang="en-US" sz="1400" b="0" i="0" u="none" strike="noStrike" dirty="0">
                          <a:solidFill>
                            <a:srgbClr val="000000"/>
                          </a:solidFill>
                          <a:effectLst/>
                          <a:latin typeface="Calibri" panose="020F0502020204030204" pitchFamily="34" charset="0"/>
                        </a:rPr>
                        <a:t>L - 4 Days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tc rowSpan="2">
                  <a:txBody>
                    <a:bodyPr/>
                    <a:lstStyle/>
                    <a:p>
                      <a:pPr algn="ctr" fontAlgn="ctr"/>
                      <a:r>
                        <a:rPr lang="en-US" sz="1400" b="0" i="0" u="none" strike="noStrike">
                          <a:solidFill>
                            <a:srgbClr val="000000"/>
                          </a:solidFill>
                          <a:effectLst/>
                          <a:latin typeface="Calibri" panose="020F0502020204030204" pitchFamily="34" charset="0"/>
                        </a:rPr>
                        <a:t>Conditioned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r>
                        <a:rPr lang="en-US" sz="1400" b="0" i="0" u="none" strike="noStrike" dirty="0">
                          <a:solidFill>
                            <a:srgbClr val="000000"/>
                          </a:solidFill>
                          <a:effectLst/>
                          <a:latin typeface="Calibri" panose="020F0502020204030204" pitchFamily="34" charset="0"/>
                        </a:rPr>
                        <a:t>L - 4 Days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extLst>
                  <a:ext uri="{0D108BD9-81ED-4DB2-BD59-A6C34878D82A}">
                    <a16:rowId xmlns:a16="http://schemas.microsoft.com/office/drawing/2014/main" val="10006"/>
                  </a:ext>
                </a:extLst>
              </a:tr>
              <a:tr h="238125">
                <a:tc vMerge="1">
                  <a:txBody>
                    <a:bodyPr/>
                    <a:lstStyle/>
                    <a:p>
                      <a:endParaRPr lang="en-US"/>
                    </a:p>
                  </a:txBody>
                  <a:tcPr/>
                </a:tc>
                <a:tc v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L - 3 Days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tc v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L - 3 Days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extLst>
                  <a:ext uri="{0D108BD9-81ED-4DB2-BD59-A6C34878D82A}">
                    <a16:rowId xmlns:a16="http://schemas.microsoft.com/office/drawing/2014/main" val="10007"/>
                  </a:ext>
                </a:extLst>
              </a:tr>
              <a:tr h="247650">
                <a:tc v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Powered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r>
                        <a:rPr lang="en-US" sz="1400" b="0" i="0" u="none" strike="noStrike" dirty="0">
                          <a:solidFill>
                            <a:srgbClr val="000000"/>
                          </a:solidFill>
                          <a:effectLst/>
                          <a:latin typeface="Calibri" panose="020F0502020204030204" pitchFamily="34" charset="0"/>
                        </a:rPr>
                        <a:t>L - 25 Hours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Powered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r>
                        <a:rPr lang="en-US" sz="1400" b="0" i="0" u="none" strike="noStrike" dirty="0">
                          <a:solidFill>
                            <a:srgbClr val="000000"/>
                          </a:solidFill>
                          <a:effectLst/>
                          <a:latin typeface="Calibri" panose="020F0502020204030204" pitchFamily="34" charset="0"/>
                        </a:rPr>
                        <a:t>L - 24 Hours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v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6827887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466850" y="274639"/>
            <a:ext cx="9315449" cy="811212"/>
          </a:xfrm>
        </p:spPr>
        <p:txBody>
          <a:bodyPr anchor="ctr"/>
          <a:lstStyle/>
          <a:p>
            <a:r>
              <a:rPr lang="en-US" sz="2800" dirty="0"/>
              <a:t>Submittal Expectations: </a:t>
            </a:r>
            <a:r>
              <a:rPr lang="en-US" sz="2800" b="1" dirty="0"/>
              <a:t>Unpressurized</a:t>
            </a:r>
            <a:r>
              <a:rPr lang="en-US" sz="2800" dirty="0"/>
              <a:t> Cargo Turnover</a:t>
            </a:r>
          </a:p>
        </p:txBody>
      </p:sp>
      <p:sp>
        <p:nvSpPr>
          <p:cNvPr id="5" name="Content Placeholder 2"/>
          <p:cNvSpPr txBox="1">
            <a:spLocks/>
          </p:cNvSpPr>
          <p:nvPr/>
        </p:nvSpPr>
        <p:spPr bwMode="auto">
          <a:xfrm>
            <a:off x="723900" y="1343025"/>
            <a:ext cx="11332952"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a:lstStyle>
          <a:p>
            <a:pPr marL="0" indent="0">
              <a:lnSpc>
                <a:spcPct val="107000"/>
              </a:lnSpc>
              <a:spcAft>
                <a:spcPts val="800"/>
              </a:spcAft>
              <a:buNone/>
            </a:pPr>
            <a:r>
              <a:rPr lang="en-US" sz="1600" b="1" dirty="0">
                <a:ea typeface="Calibri" panose="020F0502020204030204" pitchFamily="34" charset="0"/>
                <a:cs typeface="Calibri" panose="020F0502020204030204" pitchFamily="34" charset="0"/>
              </a:rPr>
              <a:t>Unpressurized Turnover Payloads:  </a:t>
            </a:r>
            <a:r>
              <a:rPr lang="en-US" sz="1600" dirty="0">
                <a:ea typeface="Calibri" panose="020F0502020204030204" pitchFamily="34" charset="0"/>
                <a:cs typeface="Calibri" panose="020F0502020204030204" pitchFamily="34" charset="0"/>
              </a:rPr>
              <a:t>Payloads mounted on the exterior of the transport vehicle or in the unpressurized trunk.</a:t>
            </a:r>
            <a:endParaRPr lang="en-US" sz="1600" dirty="0">
              <a:ea typeface="Calibri" panose="020F0502020204030204" pitchFamily="34"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5FE14AFC-0F83-450F-8D67-E3659B19C068}"/>
              </a:ext>
            </a:extLst>
          </p:cNvPr>
          <p:cNvGraphicFramePr>
            <a:graphicFrameLocks noGrp="1"/>
          </p:cNvGraphicFramePr>
          <p:nvPr>
            <p:extLst>
              <p:ext uri="{D42A27DB-BD31-4B8C-83A1-F6EECF244321}">
                <p14:modId xmlns:p14="http://schemas.microsoft.com/office/powerpoint/2010/main" val="925175662"/>
              </p:ext>
            </p:extLst>
          </p:nvPr>
        </p:nvGraphicFramePr>
        <p:xfrm>
          <a:off x="1238250" y="2000250"/>
          <a:ext cx="10001250" cy="1529724"/>
        </p:xfrm>
        <a:graphic>
          <a:graphicData uri="http://schemas.openxmlformats.org/drawingml/2006/table">
            <a:tbl>
              <a:tblPr/>
              <a:tblGrid>
                <a:gridCol w="3413600">
                  <a:extLst>
                    <a:ext uri="{9D8B030D-6E8A-4147-A177-3AD203B41FA5}">
                      <a16:colId xmlns:a16="http://schemas.microsoft.com/office/drawing/2014/main" val="20000"/>
                    </a:ext>
                  </a:extLst>
                </a:gridCol>
                <a:gridCol w="3233937">
                  <a:extLst>
                    <a:ext uri="{9D8B030D-6E8A-4147-A177-3AD203B41FA5}">
                      <a16:colId xmlns:a16="http://schemas.microsoft.com/office/drawing/2014/main" val="20003"/>
                    </a:ext>
                  </a:extLst>
                </a:gridCol>
                <a:gridCol w="3353713">
                  <a:extLst>
                    <a:ext uri="{9D8B030D-6E8A-4147-A177-3AD203B41FA5}">
                      <a16:colId xmlns:a16="http://schemas.microsoft.com/office/drawing/2014/main" val="20006"/>
                    </a:ext>
                  </a:extLst>
                </a:gridCol>
              </a:tblGrid>
              <a:tr h="200973">
                <a:tc>
                  <a:txBody>
                    <a:bodyPr/>
                    <a:lstStyle/>
                    <a:p>
                      <a:pPr algn="ctr" fontAlgn="ctr"/>
                      <a:r>
                        <a:rPr lang="en-US" sz="1400" b="1" i="0" u="none" strike="noStrike" dirty="0" err="1">
                          <a:solidFill>
                            <a:srgbClr val="000000"/>
                          </a:solidFill>
                          <a:effectLst/>
                          <a:latin typeface="Calibri" panose="020F0502020204030204" pitchFamily="34" charset="0"/>
                        </a:rPr>
                        <a:t>SpaceX</a:t>
                      </a:r>
                      <a:r>
                        <a:rPr lang="en-US" sz="1400" b="1" i="0" u="none" strike="noStrike" dirty="0">
                          <a:solidFill>
                            <a:srgbClr val="000000"/>
                          </a:solidFill>
                          <a:effectLst/>
                          <a:latin typeface="Calibri" panose="020F0502020204030204" pitchFamily="34" charset="0"/>
                        </a:rPr>
                        <a:t> Dragon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400" b="1" i="0" u="none" strike="noStrike" dirty="0">
                          <a:solidFill>
                            <a:srgbClr val="000000"/>
                          </a:solidFill>
                          <a:effectLst/>
                          <a:latin typeface="Calibri" panose="020F0502020204030204" pitchFamily="34" charset="0"/>
                        </a:rPr>
                        <a:t>SNC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US" sz="1400" b="1" i="0" u="none" strike="noStrike" dirty="0">
                          <a:solidFill>
                            <a:srgbClr val="000000"/>
                          </a:solidFill>
                          <a:effectLst/>
                          <a:latin typeface="Calibri" panose="020F0502020204030204" pitchFamily="34" charset="0"/>
                        </a:rPr>
                        <a:t>JAXA HTV-X</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200973">
                <a:tc gridSpan="3">
                  <a:txBody>
                    <a:bodyPr/>
                    <a:lstStyle/>
                    <a:p>
                      <a:pPr marL="0" marR="0" lvl="0" indent="0" algn="ctr" defTabSz="685783" rtl="0" eaLnBrk="1" fontAlgn="ctr" latinLnBrk="0" hangingPunct="1">
                        <a:lnSpc>
                          <a:spcPct val="100000"/>
                        </a:lnSpc>
                        <a:spcBef>
                          <a:spcPts val="0"/>
                        </a:spcBef>
                        <a:spcAft>
                          <a:spcPts val="0"/>
                        </a:spcAft>
                        <a:buClrTx/>
                        <a:buSzTx/>
                        <a:buFontTx/>
                        <a:buNone/>
                        <a:tabLst/>
                        <a:defRPr/>
                      </a:pPr>
                      <a:r>
                        <a:rPr lang="en-US" sz="1400" b="0" dirty="0"/>
                        <a:t>Unpressurized Cargo Turnover direct to visiting vehicle provider</a:t>
                      </a:r>
                      <a:endParaRPr lang="en-US" sz="1400" b="0" dirty="0">
                        <a:ea typeface="Calibri" panose="020F0502020204030204" pitchFamily="34" charset="0"/>
                        <a:cs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marL="0" marR="0" lvl="0" indent="0" algn="ctr" defTabSz="685783" rtl="0" eaLnBrk="1" fontAlgn="ctr" latinLnBrk="0" hangingPunct="1">
                        <a:lnSpc>
                          <a:spcPct val="100000"/>
                        </a:lnSpc>
                        <a:spcBef>
                          <a:spcPts val="0"/>
                        </a:spcBef>
                        <a:spcAft>
                          <a:spcPts val="0"/>
                        </a:spcAft>
                        <a:buClrTx/>
                        <a:buSzTx/>
                        <a:buFontTx/>
                        <a:buNone/>
                        <a:tabLst/>
                        <a:defRPr/>
                      </a:pPr>
                      <a:endParaRPr lang="en-US" sz="1400" b="0" dirty="0">
                        <a:ea typeface="Calibri" panose="020F0502020204030204" pitchFamily="34" charset="0"/>
                        <a:cs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hMerge="1">
                  <a:txBody>
                    <a:bodyPr/>
                    <a:lstStyle/>
                    <a:p>
                      <a:pPr marL="0" marR="0" lvl="0" indent="0" algn="ctr" defTabSz="685783" rtl="0" eaLnBrk="1" fontAlgn="ctr" latinLnBrk="0" hangingPunct="1">
                        <a:lnSpc>
                          <a:spcPct val="100000"/>
                        </a:lnSpc>
                        <a:spcBef>
                          <a:spcPts val="0"/>
                        </a:spcBef>
                        <a:spcAft>
                          <a:spcPts val="0"/>
                        </a:spcAft>
                        <a:buClrTx/>
                        <a:buSzTx/>
                        <a:buFontTx/>
                        <a:buNone/>
                        <a:tabLst/>
                        <a:defRPr/>
                      </a:pPr>
                      <a:endParaRPr lang="en-US" sz="1400" b="0" dirty="0">
                        <a:ea typeface="Calibri" panose="020F0502020204030204" pitchFamily="34" charset="0"/>
                        <a:cs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135126579"/>
                  </a:ext>
                </a:extLst>
              </a:tr>
              <a:tr h="1083954">
                <a:tc>
                  <a:txBody>
                    <a:bodyPr/>
                    <a:lstStyle/>
                    <a:p>
                      <a:pPr marL="457200" lvl="1" indent="0" algn="ctr">
                        <a:lnSpc>
                          <a:spcPct val="107000"/>
                        </a:lnSpc>
                        <a:spcAft>
                          <a:spcPts val="600"/>
                        </a:spcAft>
                        <a:buFont typeface="Arial" panose="020B0604020202020204" pitchFamily="34" charset="0"/>
                        <a:buNone/>
                      </a:pPr>
                      <a:r>
                        <a:rPr lang="en-US" sz="1600" dirty="0">
                          <a:ea typeface="Calibri" panose="020F0502020204030204" pitchFamily="34" charset="0"/>
                          <a:cs typeface="Calibri" panose="020F0502020204030204" pitchFamily="34" charset="0"/>
                        </a:rPr>
                        <a:t>L-32 days </a:t>
                      </a:r>
                    </a:p>
                    <a:p>
                      <a:pPr marL="457200" lvl="1" indent="0" algn="ctr">
                        <a:lnSpc>
                          <a:spcPct val="107000"/>
                        </a:lnSpc>
                        <a:spcAft>
                          <a:spcPts val="600"/>
                        </a:spcAft>
                        <a:buFont typeface="Arial" panose="020B0604020202020204" pitchFamily="34" charset="0"/>
                        <a:buNone/>
                      </a:pPr>
                      <a:r>
                        <a:rPr lang="en-US" sz="1600" dirty="0">
                          <a:ea typeface="Calibri" panose="020F0502020204030204" pitchFamily="34" charset="0"/>
                          <a:cs typeface="Calibri" panose="020F0502020204030204" pitchFamily="34" charset="0"/>
                        </a:rPr>
                        <a:t>(L-45 days if direct mount)</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457200" lvl="1" indent="0" algn="ctr">
                        <a:lnSpc>
                          <a:spcPct val="107000"/>
                        </a:lnSpc>
                        <a:spcAft>
                          <a:spcPts val="600"/>
                        </a:spcAft>
                        <a:buFont typeface="Arial" panose="020B0604020202020204" pitchFamily="34" charset="0"/>
                        <a:buNone/>
                      </a:pPr>
                      <a:r>
                        <a:rPr lang="en-US" sz="1600" dirty="0">
                          <a:ea typeface="Calibri" panose="020F0502020204030204" pitchFamily="34" charset="0"/>
                          <a:cs typeface="Calibri" panose="020F0502020204030204" pitchFamily="34" charset="0"/>
                        </a:rPr>
                        <a:t>L-30 days </a:t>
                      </a:r>
                    </a:p>
                    <a:p>
                      <a:pPr marL="457200" lvl="1" indent="0" algn="ctr">
                        <a:lnSpc>
                          <a:spcPct val="107000"/>
                        </a:lnSpc>
                        <a:spcAft>
                          <a:spcPts val="600"/>
                        </a:spcAft>
                        <a:buFont typeface="Arial" panose="020B0604020202020204" pitchFamily="34" charset="0"/>
                        <a:buNone/>
                      </a:pPr>
                      <a:r>
                        <a:rPr lang="en-US" sz="1600" dirty="0">
                          <a:ea typeface="Calibri" panose="020F0502020204030204" pitchFamily="34" charset="0"/>
                          <a:cs typeface="Calibri" panose="020F0502020204030204" pitchFamily="34" charset="0"/>
                        </a:rPr>
                        <a:t>(L-TBD if direct mount)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457200" lvl="1" indent="0" algn="ctr">
                        <a:lnSpc>
                          <a:spcPct val="107000"/>
                        </a:lnSpc>
                        <a:spcAft>
                          <a:spcPts val="600"/>
                        </a:spcAft>
                        <a:buFont typeface="Arial" panose="020B0604020202020204" pitchFamily="34" charset="0"/>
                        <a:buNone/>
                      </a:pPr>
                      <a:r>
                        <a:rPr lang="en-US" sz="1600" dirty="0">
                          <a:ea typeface="Calibri" panose="020F0502020204030204" pitchFamily="34" charset="0"/>
                          <a:cs typeface="Calibri" panose="020F0502020204030204" pitchFamily="34" charset="0"/>
                        </a:rPr>
                        <a:t>L-10 weeks </a:t>
                      </a:r>
                    </a:p>
                    <a:p>
                      <a:pPr marL="457200" lvl="1" indent="0" algn="ctr">
                        <a:lnSpc>
                          <a:spcPct val="107000"/>
                        </a:lnSpc>
                        <a:spcAft>
                          <a:spcPts val="600"/>
                        </a:spcAft>
                        <a:buFont typeface="Arial" panose="020B0604020202020204" pitchFamily="34" charset="0"/>
                        <a:buNone/>
                      </a:pPr>
                      <a:r>
                        <a:rPr lang="en-US" sz="1600" dirty="0">
                          <a:ea typeface="Calibri" panose="020F0502020204030204" pitchFamily="34" charset="0"/>
                          <a:cs typeface="Calibri" panose="020F0502020204030204" pitchFamily="34" charset="0"/>
                        </a:rPr>
                        <a:t>(L-TBD if direct mount)</a:t>
                      </a:r>
                      <a:endParaRPr lang="en-US" sz="1600" dirty="0">
                        <a:ea typeface="Calibri" panose="020F0502020204030204" pitchFamily="34" charset="0"/>
                        <a:cs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bl>
          </a:graphicData>
        </a:graphic>
      </p:graphicFrame>
      <p:sp>
        <p:nvSpPr>
          <p:cNvPr id="2" name="TextBox 1">
            <a:extLst>
              <a:ext uri="{FF2B5EF4-FFF2-40B4-BE49-F238E27FC236}">
                <a16:creationId xmlns:a16="http://schemas.microsoft.com/office/drawing/2014/main" id="{8F924BD0-8ED5-42E0-9265-9503F94F6D72}"/>
              </a:ext>
            </a:extLst>
          </p:cNvPr>
          <p:cNvSpPr txBox="1"/>
          <p:nvPr/>
        </p:nvSpPr>
        <p:spPr>
          <a:xfrm>
            <a:off x="209550" y="3714750"/>
            <a:ext cx="11658600" cy="2656625"/>
          </a:xfrm>
          <a:prstGeom prst="rect">
            <a:avLst/>
          </a:prstGeom>
          <a:noFill/>
        </p:spPr>
        <p:txBody>
          <a:bodyPr wrap="square" rtlCol="0">
            <a:spAutoFit/>
          </a:bodyPr>
          <a:lstStyle/>
          <a:p>
            <a:pPr marL="342900" marR="0" lvl="0" indent="-342900">
              <a:lnSpc>
                <a:spcPct val="107000"/>
              </a:lnSpc>
              <a:spcBef>
                <a:spcPts val="0"/>
              </a:spcBef>
              <a:spcAft>
                <a:spcPts val="0"/>
              </a:spcAft>
              <a:buFont typeface="+mj-lt"/>
              <a:buAutoNum type="arabicPeriod"/>
            </a:pPr>
            <a:r>
              <a:rPr lang="en-US" sz="1600" dirty="0">
                <a:ea typeface="Calibri" panose="020F0502020204030204" pitchFamily="34" charset="0"/>
                <a:cs typeface="Calibri" panose="020F0502020204030204" pitchFamily="34" charset="0"/>
              </a:rPr>
              <a:t>Full </a:t>
            </a:r>
            <a:r>
              <a:rPr lang="en-US" sz="1600" b="1" dirty="0">
                <a:ea typeface="Calibri" panose="020F0502020204030204" pitchFamily="34" charset="0"/>
                <a:cs typeface="Calibri" panose="020F0502020204030204" pitchFamily="34" charset="0"/>
              </a:rPr>
              <a:t>Safety</a:t>
            </a:r>
            <a:r>
              <a:rPr lang="en-US" sz="1600" dirty="0">
                <a:ea typeface="Calibri" panose="020F0502020204030204" pitchFamily="34" charset="0"/>
                <a:cs typeface="Calibri" panose="020F0502020204030204" pitchFamily="34" charset="0"/>
              </a:rPr>
              <a:t> is approved before turnover.  </a:t>
            </a:r>
          </a:p>
          <a:p>
            <a:pPr marL="800100" lvl="1" indent="-342900">
              <a:lnSpc>
                <a:spcPct val="107000"/>
              </a:lnSpc>
              <a:buFont typeface="Arial" panose="020B0604020202020204" pitchFamily="34" charset="0"/>
              <a:buChar char="•"/>
            </a:pPr>
            <a:r>
              <a:rPr lang="en-US" sz="1600" dirty="0">
                <a:ea typeface="Calibri" panose="020F0502020204030204" pitchFamily="34" charset="0"/>
                <a:cs typeface="Calibri" panose="020F0502020204030204" pitchFamily="34" charset="0"/>
              </a:rPr>
              <a:t>The Phase III Safety Review or OSB review must be scheduled before turnover allowing time to address Phase III actions.  </a:t>
            </a:r>
          </a:p>
          <a:p>
            <a:pPr marL="800100" lvl="1" indent="-342900">
              <a:lnSpc>
                <a:spcPct val="107000"/>
              </a:lnSpc>
              <a:spcAft>
                <a:spcPts val="600"/>
              </a:spcAft>
              <a:buFont typeface="Arial" panose="020B0604020202020204" pitchFamily="34" charset="0"/>
              <a:buChar char="•"/>
            </a:pPr>
            <a:r>
              <a:rPr lang="en-US" sz="1600" dirty="0">
                <a:ea typeface="Calibri" panose="020F0502020204030204" pitchFamily="34" charset="0"/>
                <a:cs typeface="Calibri" panose="020F0502020204030204" pitchFamily="34" charset="0"/>
              </a:rPr>
              <a:t>Safety data packages and required safety forms must be submitted 20 business days prior to the scheduled review.  </a:t>
            </a:r>
            <a:endParaRPr lang="en-US" sz="1600" dirty="0">
              <a:ea typeface="Calibri" panose="020F0502020204030204" pitchFamily="34" charset="0"/>
              <a:cs typeface="Times New Roman" panose="02020603050405020304" pitchFamily="18" charset="0"/>
            </a:endParaRPr>
          </a:p>
          <a:p>
            <a:pPr marL="342900" marR="0" lvl="0" indent="-342900">
              <a:lnSpc>
                <a:spcPct val="107000"/>
              </a:lnSpc>
              <a:spcBef>
                <a:spcPts val="0"/>
              </a:spcBef>
              <a:buFont typeface="+mj-lt"/>
              <a:buAutoNum type="arabicPeriod"/>
            </a:pPr>
            <a:r>
              <a:rPr lang="en-US" sz="1600" b="1" dirty="0">
                <a:ea typeface="Calibri" panose="020F0502020204030204" pitchFamily="34" charset="0"/>
                <a:cs typeface="Calibri" panose="020F0502020204030204" pitchFamily="34" charset="0"/>
              </a:rPr>
              <a:t>Transportation</a:t>
            </a:r>
            <a:r>
              <a:rPr lang="en-US" sz="1600" dirty="0">
                <a:ea typeface="Calibri" panose="020F0502020204030204" pitchFamily="34" charset="0"/>
                <a:cs typeface="Calibri" panose="020F0502020204030204" pitchFamily="34" charset="0"/>
              </a:rPr>
              <a:t> and </a:t>
            </a:r>
            <a:r>
              <a:rPr lang="en-US" sz="1600" b="1" dirty="0">
                <a:ea typeface="Calibri" panose="020F0502020204030204" pitchFamily="34" charset="0"/>
                <a:cs typeface="Calibri" panose="020F0502020204030204" pitchFamily="34" charset="0"/>
              </a:rPr>
              <a:t>on-orbit</a:t>
            </a:r>
            <a:r>
              <a:rPr lang="en-US" sz="1600" dirty="0">
                <a:ea typeface="Calibri" panose="020F0502020204030204" pitchFamily="34" charset="0"/>
                <a:cs typeface="Calibri" panose="020F0502020204030204" pitchFamily="34" charset="0"/>
              </a:rPr>
              <a:t> interface verification is approved before turnover</a:t>
            </a:r>
          </a:p>
          <a:p>
            <a:pPr marL="800100" lvl="1" indent="-342900">
              <a:lnSpc>
                <a:spcPct val="107000"/>
              </a:lnSpc>
              <a:buFont typeface="Arial" panose="020B0604020202020204" pitchFamily="34" charset="0"/>
              <a:buChar char="•"/>
            </a:pPr>
            <a:r>
              <a:rPr lang="en-US" sz="1600" dirty="0">
                <a:ea typeface="Calibri" panose="020F0502020204030204" pitchFamily="34" charset="0"/>
                <a:cs typeface="Calibri" panose="020F0502020204030204" pitchFamily="34" charset="0"/>
              </a:rPr>
              <a:t>Transport and On-Orbit interfaces with test or analysis verification submittals are all due No Later Than (NLT) 21 days before turnover.  </a:t>
            </a:r>
          </a:p>
          <a:p>
            <a:pPr marL="800100" lvl="1" indent="-342900">
              <a:lnSpc>
                <a:spcPct val="107000"/>
              </a:lnSpc>
              <a:spcAft>
                <a:spcPts val="800"/>
              </a:spcAft>
              <a:buFont typeface="Arial" panose="020B0604020202020204" pitchFamily="34" charset="0"/>
              <a:buChar char="•"/>
            </a:pPr>
            <a:r>
              <a:rPr lang="en-US" sz="1600" dirty="0">
                <a:ea typeface="Calibri" panose="020F0502020204030204" pitchFamily="34" charset="0"/>
                <a:cs typeface="Calibri" panose="020F0502020204030204" pitchFamily="34" charset="0"/>
              </a:rPr>
              <a:t>Requirements with </a:t>
            </a:r>
            <a:r>
              <a:rPr lang="en-US" sz="1600" dirty="0" err="1">
                <a:ea typeface="Calibri" panose="020F0502020204030204" pitchFamily="34" charset="0"/>
                <a:cs typeface="Calibri" panose="020F0502020204030204" pitchFamily="34" charset="0"/>
              </a:rPr>
              <a:t>CoC</a:t>
            </a:r>
            <a:r>
              <a:rPr lang="en-US" sz="1600" dirty="0">
                <a:ea typeface="Calibri" panose="020F0502020204030204" pitchFamily="34" charset="0"/>
                <a:cs typeface="Calibri" panose="020F0502020204030204" pitchFamily="34" charset="0"/>
              </a:rPr>
              <a:t> verification submittals are due before turnover (no need for 21-day review). </a:t>
            </a:r>
            <a:endParaRPr lang="en-US" sz="1600" dirty="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1285123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14032"/>
            <a:ext cx="10972800" cy="811212"/>
          </a:xfrm>
        </p:spPr>
        <p:txBody>
          <a:bodyPr/>
          <a:lstStyle/>
          <a:p>
            <a:r>
              <a:rPr lang="en-US" dirty="0"/>
              <a:t>Payload Integration Team Members</a:t>
            </a:r>
          </a:p>
        </p:txBody>
      </p:sp>
      <p:sp>
        <p:nvSpPr>
          <p:cNvPr id="4" name="Rectangle 3"/>
          <p:cNvSpPr/>
          <p:nvPr/>
        </p:nvSpPr>
        <p:spPr>
          <a:xfrm>
            <a:off x="9410704" y="5486400"/>
            <a:ext cx="1142999"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95350" y="1365305"/>
            <a:ext cx="10515600" cy="5035495"/>
          </a:xfrm>
        </p:spPr>
        <p:txBody>
          <a:bodyPr/>
          <a:lstStyle/>
          <a:p>
            <a:pPr marL="225420" lvl="1" indent="-225420" defTabSz="820718">
              <a:spcBef>
                <a:spcPct val="30000"/>
              </a:spcBef>
              <a:buSzPct val="100000"/>
              <a:buFont typeface="Arial" pitchFamily="34" charset="0"/>
              <a:buChar char="•"/>
              <a:defRPr/>
            </a:pPr>
            <a:r>
              <a:rPr lang="en-US" altLang="en-US" sz="1300" dirty="0"/>
              <a:t>RPM - Research Portfolio Manager: POC for NASA Research authorization, funding agreements, research objective definition, Space Act Agreements</a:t>
            </a:r>
          </a:p>
          <a:p>
            <a:pPr marL="225420" lvl="1" indent="-225420" defTabSz="820718">
              <a:spcBef>
                <a:spcPct val="30000"/>
              </a:spcBef>
              <a:buSzPct val="100000"/>
              <a:buFont typeface="Arial" pitchFamily="34" charset="0"/>
              <a:buChar char="•"/>
              <a:defRPr/>
            </a:pPr>
            <a:r>
              <a:rPr lang="en-US" altLang="en-US" sz="1300" dirty="0"/>
              <a:t>PIRE - Payload Interface Requirements Engineer: Works with the PD to identify the ISS-to-Payload interface requirements and document them in an IRB - Interface Requirements Baseline</a:t>
            </a:r>
          </a:p>
          <a:p>
            <a:pPr marL="225420" lvl="1" indent="-225420" defTabSz="820718">
              <a:spcBef>
                <a:spcPct val="30000"/>
              </a:spcBef>
              <a:buSzPct val="100000"/>
              <a:buFont typeface="Arial" pitchFamily="34" charset="0"/>
              <a:buChar char="•"/>
              <a:defRPr/>
            </a:pPr>
            <a:r>
              <a:rPr lang="en-US" altLang="en-US" sz="1300" dirty="0"/>
              <a:t>PSIE - Payload Software Integration Engineer: Supports payload S/W development, unique S/W requirements, S/W testing, and data/media submittals</a:t>
            </a:r>
          </a:p>
          <a:p>
            <a:pPr marL="225420" lvl="1" indent="-225420" defTabSz="820718">
              <a:spcBef>
                <a:spcPct val="30000"/>
              </a:spcBef>
              <a:buSzPct val="100000"/>
              <a:buFont typeface="Arial" pitchFamily="34" charset="0"/>
              <a:buChar char="•"/>
              <a:defRPr/>
            </a:pPr>
            <a:r>
              <a:rPr lang="en-US" altLang="en-US" sz="1300" dirty="0"/>
              <a:t>SPE - Safety Panel Engineer: Assists the PD by explaining the ISS Safety process/ policies, identifying unique payload Hazards and coordinating Safety meetings</a:t>
            </a:r>
          </a:p>
          <a:p>
            <a:pPr marL="225420" lvl="1" indent="-225420" defTabSz="820718">
              <a:spcBef>
                <a:spcPct val="30000"/>
              </a:spcBef>
              <a:buSzPct val="100000"/>
              <a:buFont typeface="Arial" pitchFamily="34" charset="0"/>
              <a:buChar char="•"/>
              <a:defRPr/>
            </a:pPr>
            <a:r>
              <a:rPr lang="en-US" altLang="en-US" sz="1300" dirty="0"/>
              <a:t>PIE - Customer Support Team Representative: From the HOSC - Huntsville Operations Support Center assists the PD with defining, documenting, and implementing their GDS - Ground Data Services requirements and coordinates training for POIC - Payload Operations Integration Center</a:t>
            </a:r>
          </a:p>
          <a:p>
            <a:pPr marL="225420" lvl="1" indent="-225420" defTabSz="820718">
              <a:spcBef>
                <a:spcPct val="30000"/>
              </a:spcBef>
              <a:buSzPct val="100000"/>
              <a:buFont typeface="Arial" pitchFamily="34" charset="0"/>
              <a:buChar char="•"/>
              <a:defRPr/>
            </a:pPr>
            <a:r>
              <a:rPr lang="en-US" altLang="en-US" sz="1300" dirty="0"/>
              <a:t>POI Specialist - POC for Op Nom, flight crew procedures, flight crew training, GSP - Ground Support Personnel training, and overall POC for POIF - Payload Operations Integration Function activities</a:t>
            </a:r>
          </a:p>
          <a:p>
            <a:pPr marL="225420" lvl="1" indent="-225420" defTabSz="820718">
              <a:spcBef>
                <a:spcPct val="30000"/>
              </a:spcBef>
              <a:buSzPct val="100000"/>
              <a:buFont typeface="Arial" pitchFamily="34" charset="0"/>
              <a:buChar char="•"/>
              <a:defRPr/>
            </a:pPr>
            <a:r>
              <a:rPr lang="en-US" altLang="en-US" sz="1300" dirty="0"/>
              <a:t>PARC - Payload Activity Requirements Coordinator: Works with the PD to develop flight crew operational plans and planning models</a:t>
            </a:r>
          </a:p>
          <a:p>
            <a:pPr marL="225420" lvl="1" indent="-225420" defTabSz="820718">
              <a:spcBef>
                <a:spcPct val="30000"/>
              </a:spcBef>
              <a:buSzPct val="100000"/>
              <a:buFont typeface="Arial" pitchFamily="34" charset="0"/>
              <a:buChar char="•"/>
              <a:defRPr/>
            </a:pPr>
            <a:r>
              <a:rPr lang="en-US" altLang="en-US" sz="1300" dirty="0"/>
              <a:t>PSO - Program Science Office: Communicates science goals and results to science community</a:t>
            </a:r>
          </a:p>
          <a:p>
            <a:pPr marL="225420" lvl="1" indent="-225420" defTabSz="820718">
              <a:spcBef>
                <a:spcPct val="30000"/>
              </a:spcBef>
              <a:buSzPct val="100000"/>
              <a:buFont typeface="Arial" pitchFamily="34" charset="0"/>
              <a:buChar char="•"/>
              <a:defRPr/>
            </a:pPr>
            <a:r>
              <a:rPr lang="en-US" altLang="en-US" sz="1300" dirty="0"/>
              <a:t>HFIT - Human Factors Integration Team / IPLAT - ISS Payload Label Approval Team engineer: Supports the PD with verification of flight crew interface requirements, and Label design, development, and verifies labels meet requirements.</a:t>
            </a:r>
          </a:p>
          <a:p>
            <a:pPr marL="225420" lvl="1" indent="-225420" defTabSz="820718">
              <a:spcBef>
                <a:spcPct val="30000"/>
              </a:spcBef>
              <a:buSzPct val="100000"/>
              <a:buFont typeface="Arial" pitchFamily="34" charset="0"/>
              <a:buChar char="•"/>
              <a:defRPr/>
            </a:pPr>
            <a:r>
              <a:rPr lang="en-US" altLang="en-US" sz="1300" dirty="0"/>
              <a:t>FOD – Flight Operations Directorate: Crew Office Representative supports the PD with Astronaut Office operational perspective, best practices and lessons learned</a:t>
            </a:r>
          </a:p>
          <a:p>
            <a:pPr marL="225420" lvl="1" indent="-225420" defTabSz="820718">
              <a:spcBef>
                <a:spcPct val="30000"/>
              </a:spcBef>
              <a:buSzPct val="100000"/>
              <a:buFont typeface="Arial" pitchFamily="34" charset="0"/>
              <a:buChar char="•"/>
              <a:defRPr/>
            </a:pPr>
            <a:r>
              <a:rPr lang="en-US" altLang="en-US" sz="1300" dirty="0"/>
              <a:t>Robotics Engineer identifies requirements and coordinates needed robotic assessments and operations (external payloads only)</a:t>
            </a:r>
          </a:p>
        </p:txBody>
      </p:sp>
    </p:spTree>
    <p:extLst>
      <p:ext uri="{BB962C8B-B14F-4D97-AF65-F5344CB8AC3E}">
        <p14:creationId xmlns:p14="http://schemas.microsoft.com/office/powerpoint/2010/main" val="42100735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idx="4294967295"/>
          </p:nvPr>
        </p:nvSpPr>
        <p:spPr>
          <a:xfrm rot="10800000" flipV="1">
            <a:off x="843593" y="186948"/>
            <a:ext cx="10515600" cy="909499"/>
          </a:xfrm>
          <a:prstGeom prst="rect">
            <a:avLst/>
          </a:prstGeom>
        </p:spPr>
        <p:txBody>
          <a:bodyPr/>
          <a:lstStyle/>
          <a:p>
            <a:pPr eaLnBrk="1" hangingPunct="1"/>
            <a:r>
              <a:rPr lang="en-US" sz="2800" dirty="0"/>
              <a:t>Acronyms &amp; Terms</a:t>
            </a:r>
            <a:br>
              <a:rPr lang="en-US" sz="2800" dirty="0"/>
            </a:br>
            <a:r>
              <a:rPr lang="en-US" sz="1800" dirty="0"/>
              <a:t>NASA’s Acronym Database:</a:t>
            </a:r>
            <a:r>
              <a:rPr lang="en-US" sz="2800" dirty="0"/>
              <a:t> </a:t>
            </a:r>
            <a:r>
              <a:rPr lang="en-US" sz="1800" dirty="0">
                <a:solidFill>
                  <a:srgbClr val="0070C0"/>
                </a:solidFill>
                <a:hlinkClick r:id="rId3"/>
              </a:rPr>
              <a:t>http://www6.jsc.nasa.gov/AcronymCentral/scripts/searchresults.cfm</a:t>
            </a:r>
            <a:endParaRPr lang="en-US" sz="2800" dirty="0">
              <a:solidFill>
                <a:srgbClr val="0070C0"/>
              </a:solidFill>
            </a:endParaRPr>
          </a:p>
        </p:txBody>
      </p:sp>
      <p:sp>
        <p:nvSpPr>
          <p:cNvPr id="3" name="Rectangle 2"/>
          <p:cNvSpPr/>
          <p:nvPr/>
        </p:nvSpPr>
        <p:spPr>
          <a:xfrm>
            <a:off x="9410704" y="5486400"/>
            <a:ext cx="1142999"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895350" y="1198782"/>
            <a:ext cx="10515600" cy="5373468"/>
            <a:chOff x="377317" y="1130954"/>
            <a:chExt cx="8414257" cy="5383118"/>
          </a:xfrm>
        </p:grpSpPr>
        <p:sp>
          <p:nvSpPr>
            <p:cNvPr id="41990" name="Rectangle 108"/>
            <p:cNvSpPr>
              <a:spLocks noChangeArrowheads="1"/>
            </p:cNvSpPr>
            <p:nvPr/>
          </p:nvSpPr>
          <p:spPr bwMode="auto">
            <a:xfrm>
              <a:off x="377317" y="1140136"/>
              <a:ext cx="2556384" cy="5373936"/>
            </a:xfrm>
            <a:prstGeom prst="rect">
              <a:avLst/>
            </a:prstGeom>
            <a:noFill/>
            <a:ln w="9525">
              <a:noFill/>
              <a:miter lim="800000"/>
              <a:headEnd/>
              <a:tailEnd/>
            </a:ln>
          </p:spPr>
          <p:txBody>
            <a:bodyPr lIns="45720" tIns="0" rIns="45720" bIns="0"/>
            <a:lstStyle/>
            <a:p>
              <a:pPr marL="117472" indent="-117472">
                <a:lnSpc>
                  <a:spcPct val="95000"/>
                </a:lnSpc>
                <a:spcBef>
                  <a:spcPct val="35000"/>
                </a:spcBef>
                <a:buSzPct val="80000"/>
                <a:tabLst>
                  <a:tab pos="512750" algn="r"/>
                  <a:tab pos="576248" algn="l"/>
                </a:tabLst>
              </a:pPr>
              <a:r>
                <a:rPr lang="en-US" sz="800" dirty="0"/>
                <a:t>	ATV 	- Automated Transfer Vehicle</a:t>
              </a:r>
            </a:p>
            <a:p>
              <a:pPr marL="117472" indent="-117472">
                <a:lnSpc>
                  <a:spcPct val="95000"/>
                </a:lnSpc>
                <a:spcBef>
                  <a:spcPct val="35000"/>
                </a:spcBef>
                <a:buSzPct val="80000"/>
                <a:tabLst>
                  <a:tab pos="512750" algn="r"/>
                  <a:tab pos="576248" algn="l"/>
                </a:tabLst>
              </a:pPr>
              <a:r>
                <a:rPr lang="en-US" sz="800" dirty="0"/>
                <a:t>	AWG 	- Acoustics Working Group</a:t>
              </a:r>
            </a:p>
            <a:p>
              <a:pPr marL="117472" indent="-117472">
                <a:lnSpc>
                  <a:spcPct val="95000"/>
                </a:lnSpc>
                <a:spcBef>
                  <a:spcPct val="35000"/>
                </a:spcBef>
                <a:buSzPct val="80000"/>
                <a:tabLst>
                  <a:tab pos="512750" algn="r"/>
                  <a:tab pos="576248" algn="l"/>
                </a:tabLst>
              </a:pPr>
              <a:r>
                <a:rPr lang="en-US" sz="800" dirty="0"/>
                <a:t>	C&amp;DH 	- Command and Data Handling</a:t>
              </a:r>
            </a:p>
            <a:p>
              <a:pPr marL="117472" indent="-117472">
                <a:lnSpc>
                  <a:spcPct val="95000"/>
                </a:lnSpc>
                <a:spcBef>
                  <a:spcPct val="35000"/>
                </a:spcBef>
                <a:buSzPct val="80000"/>
                <a:tabLst>
                  <a:tab pos="512750" algn="r"/>
                  <a:tab pos="576248" algn="l"/>
                </a:tabLst>
              </a:pPr>
              <a:r>
                <a:rPr lang="en-US" sz="800" dirty="0"/>
                <a:t>	CDR 	- Critical Design Review</a:t>
              </a:r>
            </a:p>
            <a:p>
              <a:pPr marL="117472" indent="-117472">
                <a:lnSpc>
                  <a:spcPct val="95000"/>
                </a:lnSpc>
                <a:spcBef>
                  <a:spcPct val="35000"/>
                </a:spcBef>
                <a:buSzPct val="80000"/>
                <a:tabLst>
                  <a:tab pos="512750" algn="r"/>
                  <a:tab pos="576248" algn="l"/>
                </a:tabLst>
              </a:pPr>
              <a:r>
                <a:rPr lang="en-US" sz="800" dirty="0"/>
                <a:t>	CEF – Change Evaluation Form</a:t>
              </a:r>
            </a:p>
            <a:p>
              <a:pPr marL="117472" indent="-117472">
                <a:lnSpc>
                  <a:spcPct val="95000"/>
                </a:lnSpc>
                <a:spcBef>
                  <a:spcPct val="35000"/>
                </a:spcBef>
                <a:buSzPct val="80000"/>
                <a:tabLst>
                  <a:tab pos="512750" algn="r"/>
                  <a:tab pos="576248" algn="l"/>
                </a:tabLst>
              </a:pPr>
              <a:r>
                <a:rPr lang="en-US" sz="800" dirty="0"/>
                <a:t>	CETI 	- CEF Tracking &amp; Integration (tool) </a:t>
              </a:r>
            </a:p>
            <a:p>
              <a:pPr marL="117472" indent="-117472">
                <a:lnSpc>
                  <a:spcPct val="95000"/>
                </a:lnSpc>
                <a:spcBef>
                  <a:spcPct val="35000"/>
                </a:spcBef>
                <a:buSzPct val="80000"/>
                <a:tabLst>
                  <a:tab pos="512750" algn="r"/>
                  <a:tab pos="576248" algn="l"/>
                </a:tabLst>
              </a:pPr>
              <a:r>
                <a:rPr lang="en-US" sz="800" dirty="0"/>
                <a:t>	CMC – Cargo Mission Contract</a:t>
              </a:r>
            </a:p>
            <a:p>
              <a:pPr marL="117472" indent="-117472">
                <a:lnSpc>
                  <a:spcPct val="95000"/>
                </a:lnSpc>
                <a:spcBef>
                  <a:spcPct val="35000"/>
                </a:spcBef>
                <a:buSzPct val="80000"/>
                <a:tabLst>
                  <a:tab pos="512750" algn="r"/>
                  <a:tab pos="576248" algn="l"/>
                </a:tabLst>
              </a:pPr>
              <a:r>
                <a:rPr lang="en-US" sz="800" dirty="0"/>
                <a:t>	CoFR	 - Certification of Flight Readiness</a:t>
              </a:r>
            </a:p>
            <a:p>
              <a:pPr marL="117472" indent="-117472">
                <a:lnSpc>
                  <a:spcPct val="95000"/>
                </a:lnSpc>
                <a:spcBef>
                  <a:spcPct val="35000"/>
                </a:spcBef>
                <a:buSzPct val="80000"/>
                <a:tabLst>
                  <a:tab pos="512750" algn="r"/>
                  <a:tab pos="576248" algn="l"/>
                </a:tabLst>
              </a:pPr>
              <a:r>
                <a:rPr lang="en-US" sz="800" dirty="0"/>
                <a:t>	DMS 	- Data Management System</a:t>
              </a:r>
            </a:p>
            <a:p>
              <a:pPr marL="117472" indent="-117472">
                <a:lnSpc>
                  <a:spcPct val="95000"/>
                </a:lnSpc>
                <a:spcBef>
                  <a:spcPct val="35000"/>
                </a:spcBef>
                <a:buSzPct val="80000"/>
                <a:tabLst>
                  <a:tab pos="512750" algn="r"/>
                  <a:tab pos="576248" algn="l"/>
                </a:tabLst>
              </a:pPr>
              <a:r>
                <a:rPr lang="en-US" sz="800" dirty="0"/>
                <a:t>	DS	 - Data Set</a:t>
              </a:r>
            </a:p>
            <a:p>
              <a:pPr marL="117472" indent="-117472">
                <a:lnSpc>
                  <a:spcPct val="95000"/>
                </a:lnSpc>
                <a:spcBef>
                  <a:spcPct val="35000"/>
                </a:spcBef>
                <a:buSzPct val="80000"/>
                <a:tabLst>
                  <a:tab pos="512750" algn="r"/>
                  <a:tab pos="576248" algn="l"/>
                </a:tabLst>
              </a:pPr>
              <a:r>
                <a:rPr lang="en-US" sz="800" dirty="0"/>
                <a:t>	EDMS 	- Electronic Data Management System</a:t>
              </a:r>
            </a:p>
            <a:p>
              <a:pPr marL="117472" indent="-117472">
                <a:lnSpc>
                  <a:spcPct val="95000"/>
                </a:lnSpc>
                <a:spcBef>
                  <a:spcPct val="35000"/>
                </a:spcBef>
                <a:buSzPct val="80000"/>
                <a:tabLst>
                  <a:tab pos="512750" algn="r"/>
                  <a:tab pos="576248" algn="l"/>
                </a:tabLst>
              </a:pPr>
              <a:r>
                <a:rPr lang="en-US" sz="800" dirty="0"/>
                <a:t>	EEE	 - Electrical, Electronic, and Electromechanical</a:t>
              </a:r>
            </a:p>
            <a:p>
              <a:pPr marL="117472" indent="-117472">
                <a:lnSpc>
                  <a:spcPct val="95000"/>
                </a:lnSpc>
                <a:spcBef>
                  <a:spcPct val="35000"/>
                </a:spcBef>
                <a:buSzPct val="80000"/>
                <a:tabLst>
                  <a:tab pos="512750" algn="r"/>
                  <a:tab pos="576248" algn="l"/>
                </a:tabLst>
              </a:pPr>
              <a:r>
                <a:rPr lang="en-US" sz="800" dirty="0"/>
                <a:t>	eRCAR 	- ExPRESS RCAR</a:t>
              </a:r>
            </a:p>
            <a:p>
              <a:pPr marL="117472" indent="-117472">
                <a:lnSpc>
                  <a:spcPct val="95000"/>
                </a:lnSpc>
                <a:spcBef>
                  <a:spcPct val="35000"/>
                </a:spcBef>
                <a:buSzPct val="80000"/>
                <a:tabLst>
                  <a:tab pos="512750" algn="r"/>
                  <a:tab pos="576248" algn="l"/>
                </a:tabLst>
              </a:pPr>
              <a:r>
                <a:rPr lang="en-US" sz="800" dirty="0"/>
                <a:t>	ERDB – Export Record Database</a:t>
              </a:r>
            </a:p>
            <a:p>
              <a:pPr marL="117472" indent="-117472">
                <a:lnSpc>
                  <a:spcPct val="95000"/>
                </a:lnSpc>
                <a:spcBef>
                  <a:spcPct val="35000"/>
                </a:spcBef>
                <a:buSzPct val="80000"/>
                <a:tabLst>
                  <a:tab pos="512750" algn="r"/>
                  <a:tab pos="576248" algn="l"/>
                </a:tabLst>
              </a:pPr>
              <a:r>
                <a:rPr lang="en-US" sz="800" dirty="0"/>
                <a:t>	ExPRESS - Expedite the Processing of Experiments to Space Station</a:t>
              </a:r>
            </a:p>
            <a:p>
              <a:pPr marL="117472" indent="-117472">
                <a:lnSpc>
                  <a:spcPct val="95000"/>
                </a:lnSpc>
                <a:spcBef>
                  <a:spcPct val="35000"/>
                </a:spcBef>
                <a:buSzPct val="80000"/>
                <a:tabLst>
                  <a:tab pos="512750" algn="r"/>
                  <a:tab pos="576248" algn="l"/>
                </a:tabLst>
              </a:pPr>
              <a:r>
                <a:rPr lang="en-US" sz="800" dirty="0"/>
                <a:t>	FLT	- Flight</a:t>
              </a:r>
            </a:p>
            <a:p>
              <a:pPr marL="117472" indent="-117472">
                <a:lnSpc>
                  <a:spcPct val="95000"/>
                </a:lnSpc>
                <a:spcBef>
                  <a:spcPct val="35000"/>
                </a:spcBef>
                <a:buSzPct val="80000"/>
                <a:tabLst>
                  <a:tab pos="512750" algn="r"/>
                  <a:tab pos="576248" algn="l"/>
                </a:tabLst>
              </a:pPr>
              <a:r>
                <a:rPr lang="en-US" sz="800" dirty="0"/>
                <a:t>    GDS - Ground Data Services</a:t>
              </a:r>
            </a:p>
            <a:p>
              <a:pPr marL="117472" indent="-117472">
                <a:lnSpc>
                  <a:spcPct val="95000"/>
                </a:lnSpc>
                <a:spcBef>
                  <a:spcPct val="35000"/>
                </a:spcBef>
                <a:buSzPct val="80000"/>
                <a:tabLst>
                  <a:tab pos="512750" algn="r"/>
                  <a:tab pos="576248" algn="l"/>
                </a:tabLst>
              </a:pPr>
              <a:r>
                <a:rPr lang="en-US" sz="800" dirty="0"/>
                <a:t>    GLC – Guidelines and Constraints</a:t>
              </a:r>
            </a:p>
            <a:p>
              <a:pPr marL="117472" indent="-117472">
                <a:lnSpc>
                  <a:spcPct val="95000"/>
                </a:lnSpc>
                <a:spcBef>
                  <a:spcPct val="35000"/>
                </a:spcBef>
                <a:buSzPct val="80000"/>
                <a:tabLst>
                  <a:tab pos="512750" algn="r"/>
                  <a:tab pos="576248" algn="l"/>
                </a:tabLst>
              </a:pPr>
              <a:r>
                <a:rPr lang="en-US" sz="800" dirty="0"/>
                <a:t>	GSRP	 - Ground Safety Review Panel</a:t>
              </a:r>
            </a:p>
            <a:p>
              <a:pPr marL="117472" indent="-117472">
                <a:lnSpc>
                  <a:spcPct val="95000"/>
                </a:lnSpc>
                <a:spcBef>
                  <a:spcPct val="35000"/>
                </a:spcBef>
                <a:buSzPct val="80000"/>
                <a:tabLst>
                  <a:tab pos="512750" algn="r"/>
                  <a:tab pos="576248" algn="l"/>
                </a:tabLst>
              </a:pPr>
              <a:r>
                <a:rPr lang="en-US" sz="800" dirty="0"/>
                <a:t>	H/W	 - Hardware</a:t>
              </a:r>
            </a:p>
            <a:p>
              <a:pPr marL="117472" indent="-117472">
                <a:lnSpc>
                  <a:spcPct val="95000"/>
                </a:lnSpc>
                <a:spcBef>
                  <a:spcPct val="35000"/>
                </a:spcBef>
                <a:buSzPct val="80000"/>
                <a:tabLst>
                  <a:tab pos="512750" algn="r"/>
                  <a:tab pos="576248" algn="l"/>
                </a:tabLst>
              </a:pPr>
              <a:r>
                <a:rPr lang="en-US" sz="800" dirty="0"/>
                <a:t>	HFIT	- Human Factors Integration Team</a:t>
              </a:r>
            </a:p>
            <a:p>
              <a:pPr marL="117472" indent="-117472">
                <a:lnSpc>
                  <a:spcPct val="95000"/>
                </a:lnSpc>
                <a:spcBef>
                  <a:spcPct val="35000"/>
                </a:spcBef>
                <a:buSzPct val="80000"/>
                <a:tabLst>
                  <a:tab pos="512750" algn="r"/>
                  <a:tab pos="576248" algn="l"/>
                </a:tabLst>
              </a:pPr>
              <a:r>
                <a:rPr lang="en-US" sz="800" dirty="0"/>
                <a:t>	HOSC - Huntsville Operations Support Center </a:t>
              </a:r>
            </a:p>
            <a:p>
              <a:pPr marL="117472" indent="-117472">
                <a:lnSpc>
                  <a:spcPct val="95000"/>
                </a:lnSpc>
                <a:spcBef>
                  <a:spcPct val="35000"/>
                </a:spcBef>
                <a:buSzPct val="80000"/>
                <a:tabLst>
                  <a:tab pos="512750" algn="r"/>
                  <a:tab pos="576248" algn="l"/>
                </a:tabLst>
              </a:pPr>
              <a:r>
                <a:rPr lang="en-US" sz="800" dirty="0"/>
                <a:t>    HTV-IIA 	- JAXA launch vehicle</a:t>
              </a:r>
            </a:p>
            <a:p>
              <a:pPr marL="117472" indent="-117472">
                <a:lnSpc>
                  <a:spcPct val="95000"/>
                </a:lnSpc>
                <a:spcBef>
                  <a:spcPct val="35000"/>
                </a:spcBef>
                <a:buSzPct val="80000"/>
                <a:tabLst>
                  <a:tab pos="512750" algn="r"/>
                  <a:tab pos="576248" algn="l"/>
                </a:tabLst>
              </a:pPr>
              <a:r>
                <a:rPr lang="en-US" sz="800" dirty="0"/>
                <a:t>	ICD 	- Interface Control Document</a:t>
              </a:r>
            </a:p>
            <a:p>
              <a:pPr marL="117472" indent="-117472">
                <a:lnSpc>
                  <a:spcPct val="95000"/>
                </a:lnSpc>
                <a:spcBef>
                  <a:spcPct val="35000"/>
                </a:spcBef>
                <a:buSzPct val="80000"/>
                <a:tabLst>
                  <a:tab pos="512750" algn="r"/>
                  <a:tab pos="576248" algn="l"/>
                </a:tabLst>
              </a:pPr>
              <a:r>
                <a:rPr lang="en-US" sz="800" dirty="0"/>
                <a:t>	IDD	 - Interface Definition Document</a:t>
              </a:r>
            </a:p>
            <a:p>
              <a:pPr marL="117472" indent="-117472">
                <a:lnSpc>
                  <a:spcPct val="95000"/>
                </a:lnSpc>
                <a:spcBef>
                  <a:spcPct val="35000"/>
                </a:spcBef>
                <a:buSzPct val="80000"/>
                <a:tabLst>
                  <a:tab pos="512750" algn="r"/>
                  <a:tab pos="576248" algn="l"/>
                </a:tabLst>
              </a:pPr>
              <a:r>
                <a:rPr lang="en-US" sz="800" dirty="0"/>
                <a:t>	IdMAX 	- Identity &amp; Access Management Tools</a:t>
              </a:r>
            </a:p>
            <a:p>
              <a:pPr marL="117472" indent="-117472">
                <a:lnSpc>
                  <a:spcPct val="95000"/>
                </a:lnSpc>
                <a:spcBef>
                  <a:spcPct val="35000"/>
                </a:spcBef>
                <a:buSzPct val="80000"/>
                <a:tabLst>
                  <a:tab pos="512750" algn="r"/>
                  <a:tab pos="576248" algn="l"/>
                </a:tabLst>
              </a:pPr>
              <a:r>
                <a:rPr lang="en-US" sz="800" dirty="0"/>
                <a:t>	IDP	 - Integration Data Pack</a:t>
              </a:r>
            </a:p>
            <a:p>
              <a:pPr marL="117472" indent="-117472">
                <a:lnSpc>
                  <a:spcPct val="95000"/>
                </a:lnSpc>
                <a:spcBef>
                  <a:spcPct val="35000"/>
                </a:spcBef>
                <a:buSzPct val="80000"/>
                <a:tabLst>
                  <a:tab pos="512750" algn="r"/>
                  <a:tab pos="576248" algn="l"/>
                </a:tabLst>
              </a:pPr>
              <a:r>
                <a:rPr lang="en-US" sz="800" dirty="0"/>
                <a:t>    I - #  Increment minus (</a:t>
              </a:r>
              <a:r>
                <a:rPr lang="en-US" sz="800" i="1" dirty="0"/>
                <a:t>month or day )</a:t>
              </a:r>
              <a:endParaRPr lang="en-US" sz="800" dirty="0"/>
            </a:p>
            <a:p>
              <a:pPr marL="117472" indent="-117472">
                <a:lnSpc>
                  <a:spcPct val="95000"/>
                </a:lnSpc>
                <a:spcBef>
                  <a:spcPct val="35000"/>
                </a:spcBef>
                <a:buSzPct val="80000"/>
                <a:tabLst>
                  <a:tab pos="512750" algn="r"/>
                  <a:tab pos="576248" algn="l"/>
                </a:tabLst>
              </a:pPr>
              <a:r>
                <a:rPr lang="en-US" sz="800" dirty="0"/>
                <a:t>    Inc	 - Increment</a:t>
              </a:r>
            </a:p>
            <a:p>
              <a:pPr marL="117472" indent="-117472">
                <a:lnSpc>
                  <a:spcPct val="95000"/>
                </a:lnSpc>
                <a:spcBef>
                  <a:spcPct val="35000"/>
                </a:spcBef>
                <a:buSzPct val="80000"/>
                <a:tabLst>
                  <a:tab pos="512750" algn="r"/>
                  <a:tab pos="576248" algn="l"/>
                </a:tabLst>
              </a:pPr>
              <a:r>
                <a:rPr lang="en-US" sz="800" dirty="0"/>
                <a:t>	IP 	- Internet Protocol</a:t>
              </a:r>
            </a:p>
            <a:p>
              <a:pPr marL="117472" indent="-117472">
                <a:lnSpc>
                  <a:spcPct val="95000"/>
                </a:lnSpc>
                <a:spcBef>
                  <a:spcPct val="35000"/>
                </a:spcBef>
                <a:buSzPct val="80000"/>
                <a:tabLst>
                  <a:tab pos="512750" algn="r"/>
                  <a:tab pos="576248" algn="l"/>
                </a:tabLst>
              </a:pPr>
              <a:r>
                <a:rPr lang="en-US" sz="800" dirty="0"/>
                <a:t>    IP - International Partner</a:t>
              </a:r>
            </a:p>
            <a:p>
              <a:pPr marL="117472" indent="-117472">
                <a:lnSpc>
                  <a:spcPct val="95000"/>
                </a:lnSpc>
                <a:spcBef>
                  <a:spcPct val="35000"/>
                </a:spcBef>
                <a:buSzPct val="80000"/>
                <a:tabLst>
                  <a:tab pos="512750" algn="r"/>
                  <a:tab pos="576248" algn="l"/>
                </a:tabLst>
              </a:pPr>
              <a:r>
                <a:rPr lang="en-US" sz="800" dirty="0"/>
                <a:t>	IPLAT 	- ISS Payload Label Approval Team</a:t>
              </a:r>
            </a:p>
            <a:p>
              <a:pPr marL="117472" indent="-117472">
                <a:lnSpc>
                  <a:spcPct val="95000"/>
                </a:lnSpc>
                <a:spcBef>
                  <a:spcPct val="35000"/>
                </a:spcBef>
                <a:buSzPct val="80000"/>
                <a:tabLst>
                  <a:tab pos="512750" algn="r"/>
                  <a:tab pos="576248" algn="l"/>
                </a:tabLst>
              </a:pPr>
              <a:r>
                <a:rPr lang="en-US" sz="800" dirty="0"/>
                <a:t>	IRB	 - Interface Requirements Baseline	</a:t>
              </a:r>
            </a:p>
          </p:txBody>
        </p:sp>
        <p:sp>
          <p:nvSpPr>
            <p:cNvPr id="41991" name="Rectangle 124"/>
            <p:cNvSpPr>
              <a:spLocks noChangeArrowheads="1"/>
            </p:cNvSpPr>
            <p:nvPr/>
          </p:nvSpPr>
          <p:spPr bwMode="auto">
            <a:xfrm>
              <a:off x="2914650" y="1130954"/>
              <a:ext cx="2830599" cy="5337851"/>
            </a:xfrm>
            <a:prstGeom prst="rect">
              <a:avLst/>
            </a:prstGeom>
            <a:noFill/>
            <a:ln w="9525">
              <a:noFill/>
              <a:miter lim="800000"/>
              <a:headEnd/>
              <a:tailEnd/>
            </a:ln>
          </p:spPr>
          <p:txBody>
            <a:bodyPr lIns="45720" tIns="0" rIns="45720" bIns="0"/>
            <a:lstStyle/>
            <a:p>
              <a:pPr marL="117472" indent="-117472">
                <a:lnSpc>
                  <a:spcPct val="95000"/>
                </a:lnSpc>
                <a:spcBef>
                  <a:spcPct val="35000"/>
                </a:spcBef>
                <a:buSzPct val="80000"/>
                <a:tabLst>
                  <a:tab pos="512750" algn="r"/>
                  <a:tab pos="576248" algn="l"/>
                </a:tabLst>
              </a:pPr>
              <a:r>
                <a:rPr lang="en-US" sz="800" dirty="0"/>
                <a:t>	IRD – Interface Requirements Document</a:t>
              </a:r>
            </a:p>
            <a:p>
              <a:pPr marL="117472" indent="-117472">
                <a:lnSpc>
                  <a:spcPct val="95000"/>
                </a:lnSpc>
                <a:spcBef>
                  <a:spcPct val="35000"/>
                </a:spcBef>
                <a:buSzPct val="80000"/>
                <a:tabLst>
                  <a:tab pos="512750" algn="r"/>
                  <a:tab pos="576248" algn="l"/>
                </a:tabLst>
              </a:pPr>
              <a:r>
                <a:rPr lang="en-US" sz="800" dirty="0"/>
                <a:t>	ISS 	- International Space Station</a:t>
              </a:r>
            </a:p>
            <a:p>
              <a:pPr marL="117472" indent="-117472">
                <a:lnSpc>
                  <a:spcPct val="95000"/>
                </a:lnSpc>
                <a:spcBef>
                  <a:spcPct val="35000"/>
                </a:spcBef>
                <a:buSzPct val="80000"/>
                <a:tabLst>
                  <a:tab pos="512750" algn="r"/>
                  <a:tab pos="576248" algn="l"/>
                </a:tabLst>
              </a:pPr>
              <a:r>
                <a:rPr lang="en-US" sz="800" dirty="0"/>
                <a:t>    JSC	 - Johnson Space Center</a:t>
              </a:r>
            </a:p>
            <a:p>
              <a:pPr marL="117472" indent="-117472">
                <a:lnSpc>
                  <a:spcPct val="95000"/>
                </a:lnSpc>
                <a:spcBef>
                  <a:spcPct val="35000"/>
                </a:spcBef>
                <a:buSzPct val="80000"/>
                <a:tabLst>
                  <a:tab pos="512750" algn="r"/>
                  <a:tab pos="576248" algn="l"/>
                </a:tabLst>
              </a:pPr>
              <a:r>
                <a:rPr lang="en-US" sz="800" dirty="0"/>
                <a:t>	KSC	 - Kennedy Space Center </a:t>
              </a:r>
            </a:p>
            <a:p>
              <a:pPr marL="117472" indent="-117472">
                <a:lnSpc>
                  <a:spcPct val="95000"/>
                </a:lnSpc>
                <a:spcBef>
                  <a:spcPct val="35000"/>
                </a:spcBef>
                <a:buSzPct val="80000"/>
                <a:tabLst>
                  <a:tab pos="512750" algn="r"/>
                  <a:tab pos="576248" algn="l"/>
                </a:tabLst>
              </a:pPr>
              <a:r>
                <a:rPr lang="en-US" sz="800" dirty="0"/>
                <a:t>    L-# 	- Launch minus </a:t>
              </a:r>
              <a:r>
                <a:rPr lang="en-US" sz="800" i="1" dirty="0"/>
                <a:t>(month or day) </a:t>
              </a:r>
            </a:p>
            <a:p>
              <a:pPr marL="117472" indent="-117472">
                <a:lnSpc>
                  <a:spcPct val="95000"/>
                </a:lnSpc>
                <a:spcBef>
                  <a:spcPct val="35000"/>
                </a:spcBef>
                <a:buSzPct val="80000"/>
                <a:tabLst>
                  <a:tab pos="512750" algn="r"/>
                  <a:tab pos="576248" algn="l"/>
                </a:tabLst>
              </a:pPr>
              <a:r>
                <a:rPr lang="en-US" sz="800" i="1" dirty="0"/>
                <a:t>    </a:t>
              </a:r>
              <a:r>
                <a:rPr lang="en-US" sz="800" dirty="0"/>
                <a:t>eLRODS 	- Launch / Return / On-orbit Data Set</a:t>
              </a:r>
            </a:p>
            <a:p>
              <a:pPr marL="117472" indent="-117472">
                <a:lnSpc>
                  <a:spcPct val="95000"/>
                </a:lnSpc>
                <a:spcBef>
                  <a:spcPct val="35000"/>
                </a:spcBef>
                <a:buSzPct val="80000"/>
                <a:tabLst>
                  <a:tab pos="512750" algn="r"/>
                  <a:tab pos="576248" algn="l"/>
                </a:tabLst>
              </a:pPr>
              <a:r>
                <a:rPr lang="en-US" sz="800" dirty="0"/>
                <a:t>    MIOCB – Mission Integration Operations Control Board</a:t>
              </a:r>
            </a:p>
            <a:p>
              <a:pPr marL="117472" indent="-117472">
                <a:lnSpc>
                  <a:spcPct val="95000"/>
                </a:lnSpc>
                <a:spcBef>
                  <a:spcPct val="35000"/>
                </a:spcBef>
                <a:buSzPct val="80000"/>
                <a:tabLst>
                  <a:tab pos="512750" algn="r"/>
                  <a:tab pos="576248" algn="l"/>
                </a:tabLst>
              </a:pPr>
              <a:r>
                <a:rPr lang="en-US" sz="800" dirty="0"/>
                <a:t>    MR – Manifest Request</a:t>
              </a:r>
            </a:p>
            <a:p>
              <a:pPr marL="117472" indent="-117472">
                <a:lnSpc>
                  <a:spcPct val="95000"/>
                </a:lnSpc>
                <a:spcBef>
                  <a:spcPct val="35000"/>
                </a:spcBef>
                <a:buSzPct val="80000"/>
                <a:tabLst>
                  <a:tab pos="512750" algn="r"/>
                  <a:tab pos="576248" algn="l"/>
                </a:tabLst>
              </a:pPr>
              <a:r>
                <a:rPr lang="en-US" sz="800" dirty="0"/>
                <a:t>	MRICB 	- Multilateral Research Integration Control Board</a:t>
              </a:r>
            </a:p>
            <a:p>
              <a:pPr marL="117472" indent="-117472">
                <a:lnSpc>
                  <a:spcPct val="95000"/>
                </a:lnSpc>
                <a:spcBef>
                  <a:spcPct val="35000"/>
                </a:spcBef>
                <a:buSzPct val="80000"/>
                <a:tabLst>
                  <a:tab pos="512750" algn="r"/>
                  <a:tab pos="576248" algn="l"/>
                </a:tabLst>
              </a:pPr>
              <a:r>
                <a:rPr lang="en-US" sz="800" dirty="0"/>
                <a:t>	MSFC 	- Marshall Space Flight Center</a:t>
              </a:r>
            </a:p>
            <a:p>
              <a:pPr marL="117472" indent="-117472">
                <a:lnSpc>
                  <a:spcPct val="95000"/>
                </a:lnSpc>
                <a:spcBef>
                  <a:spcPct val="35000"/>
                </a:spcBef>
                <a:buSzPct val="80000"/>
                <a:tabLst>
                  <a:tab pos="512750" algn="r"/>
                  <a:tab pos="576248" algn="l"/>
                </a:tabLst>
              </a:pPr>
              <a:r>
                <a:rPr lang="en-US" sz="800" dirty="0"/>
                <a:t>	NAMS 	- NASA Account Management System</a:t>
              </a:r>
            </a:p>
            <a:p>
              <a:pPr marL="117472" indent="-117472">
                <a:lnSpc>
                  <a:spcPct val="95000"/>
                </a:lnSpc>
                <a:spcBef>
                  <a:spcPct val="35000"/>
                </a:spcBef>
                <a:buSzPct val="80000"/>
                <a:tabLst>
                  <a:tab pos="512750" algn="r"/>
                  <a:tab pos="576248" algn="l"/>
                </a:tabLst>
              </a:pPr>
              <a:r>
                <a:rPr lang="en-US" sz="800" dirty="0"/>
                <a:t>	NDC 	- NASA Directory Consolidation </a:t>
              </a:r>
            </a:p>
            <a:p>
              <a:pPr marL="117472" indent="-117472">
                <a:lnSpc>
                  <a:spcPct val="95000"/>
                </a:lnSpc>
                <a:spcBef>
                  <a:spcPct val="35000"/>
                </a:spcBef>
                <a:buSzPct val="80000"/>
                <a:tabLst>
                  <a:tab pos="512750" algn="r"/>
                  <a:tab pos="576248" algn="l"/>
                </a:tabLst>
              </a:pPr>
              <a:r>
                <a:rPr lang="en-US" sz="800" dirty="0"/>
                <a:t>    NOMAD – NASA Operational Messaging and Directory Service</a:t>
              </a:r>
            </a:p>
            <a:p>
              <a:pPr marL="117472" indent="-117472">
                <a:lnSpc>
                  <a:spcPct val="95000"/>
                </a:lnSpc>
                <a:spcBef>
                  <a:spcPct val="35000"/>
                </a:spcBef>
                <a:buSzPct val="80000"/>
                <a:tabLst>
                  <a:tab pos="512750" algn="r"/>
                  <a:tab pos="576248" algn="l"/>
                </a:tabLst>
              </a:pPr>
              <a:r>
                <a:rPr lang="en-US" sz="800" dirty="0"/>
                <a:t>	NPOCB 	- NASA Payload Operations Control Board</a:t>
              </a:r>
            </a:p>
            <a:p>
              <a:pPr marL="117472" indent="-117472">
                <a:lnSpc>
                  <a:spcPct val="95000"/>
                </a:lnSpc>
                <a:spcBef>
                  <a:spcPct val="35000"/>
                </a:spcBef>
                <a:buSzPct val="80000"/>
                <a:tabLst>
                  <a:tab pos="512750" algn="r"/>
                  <a:tab pos="576248" algn="l"/>
                </a:tabLst>
              </a:pPr>
              <a:r>
                <a:rPr lang="en-US" sz="800" dirty="0"/>
                <a:t>	NSTS 	- National Space Transportation System</a:t>
              </a:r>
            </a:p>
            <a:p>
              <a:pPr marL="117472" indent="-117472">
                <a:lnSpc>
                  <a:spcPct val="95000"/>
                </a:lnSpc>
                <a:spcBef>
                  <a:spcPct val="35000"/>
                </a:spcBef>
                <a:buSzPct val="80000"/>
                <a:tabLst>
                  <a:tab pos="512750" algn="r"/>
                  <a:tab pos="576248" algn="l"/>
                </a:tabLst>
              </a:pPr>
              <a:r>
                <a:rPr lang="en-US" sz="800" dirty="0"/>
                <a:t>	OpNom 	- Operations Nomenclature</a:t>
              </a:r>
            </a:p>
            <a:p>
              <a:pPr marL="117472" indent="-117472">
                <a:lnSpc>
                  <a:spcPct val="95000"/>
                </a:lnSpc>
                <a:spcBef>
                  <a:spcPct val="35000"/>
                </a:spcBef>
                <a:buSzPct val="80000"/>
                <a:tabLst>
                  <a:tab pos="512750" algn="r"/>
                  <a:tab pos="576248" algn="l"/>
                </a:tabLst>
              </a:pPr>
              <a:r>
                <a:rPr lang="en-US" sz="800" dirty="0"/>
                <a:t>    ORBIT - OZ Requirements Baseline &amp; Integration Tool</a:t>
              </a:r>
            </a:p>
            <a:p>
              <a:pPr marL="117472" indent="-117472">
                <a:lnSpc>
                  <a:spcPct val="95000"/>
                </a:lnSpc>
                <a:spcBef>
                  <a:spcPct val="35000"/>
                </a:spcBef>
                <a:buSzPct val="80000"/>
                <a:tabLst>
                  <a:tab pos="512750" algn="r"/>
                  <a:tab pos="576248" algn="l"/>
                </a:tabLst>
              </a:pPr>
              <a:r>
                <a:rPr lang="en-US" sz="800" dirty="0"/>
                <a:t>    ORBS – ORBIT Schedules</a:t>
              </a:r>
            </a:p>
            <a:p>
              <a:pPr marL="117472" indent="-117472">
                <a:lnSpc>
                  <a:spcPct val="95000"/>
                </a:lnSpc>
                <a:spcBef>
                  <a:spcPct val="35000"/>
                </a:spcBef>
                <a:buSzPct val="80000"/>
                <a:tabLst>
                  <a:tab pos="512750" algn="r"/>
                  <a:tab pos="576248" algn="l"/>
                </a:tabLst>
              </a:pPr>
              <a:r>
                <a:rPr lang="en-US" sz="800" dirty="0"/>
                <a:t>	OWTL 	- Open Work Tracking Log</a:t>
              </a:r>
            </a:p>
            <a:p>
              <a:pPr marL="117472" indent="-117472">
                <a:lnSpc>
                  <a:spcPct val="95000"/>
                </a:lnSpc>
                <a:spcBef>
                  <a:spcPct val="35000"/>
                </a:spcBef>
                <a:buSzPct val="80000"/>
                <a:tabLst>
                  <a:tab pos="512750" algn="r"/>
                  <a:tab pos="576248" algn="l"/>
                </a:tabLst>
              </a:pPr>
              <a:r>
                <a:rPr lang="en-US" sz="800" dirty="0"/>
                <a:t>	PARC 	- Payload Activity Requirements Coordinator</a:t>
              </a:r>
            </a:p>
            <a:p>
              <a:pPr marL="117472" indent="-117472">
                <a:lnSpc>
                  <a:spcPct val="95000"/>
                </a:lnSpc>
                <a:spcBef>
                  <a:spcPct val="35000"/>
                </a:spcBef>
                <a:buSzPct val="80000"/>
                <a:tabLst>
                  <a:tab pos="512750" algn="r"/>
                  <a:tab pos="576248" algn="l"/>
                </a:tabLst>
              </a:pPr>
              <a:r>
                <a:rPr lang="en-US" sz="800" dirty="0"/>
                <a:t>	PD	 - Payload Developer</a:t>
              </a:r>
            </a:p>
            <a:p>
              <a:pPr marL="117472" indent="-117472">
                <a:lnSpc>
                  <a:spcPct val="95000"/>
                </a:lnSpc>
                <a:spcBef>
                  <a:spcPct val="35000"/>
                </a:spcBef>
                <a:buSzPct val="80000"/>
                <a:tabLst>
                  <a:tab pos="512750" algn="r"/>
                  <a:tab pos="576248" algn="l"/>
                </a:tabLst>
              </a:pPr>
              <a:r>
                <a:rPr lang="en-US" sz="800" dirty="0"/>
                <a:t>	PDI – Payload Data Integrator </a:t>
              </a:r>
            </a:p>
            <a:p>
              <a:pPr marL="117472" indent="-117472">
                <a:lnSpc>
                  <a:spcPct val="95000"/>
                </a:lnSpc>
                <a:spcBef>
                  <a:spcPct val="35000"/>
                </a:spcBef>
                <a:buSzPct val="80000"/>
                <a:tabLst>
                  <a:tab pos="512750" algn="r"/>
                  <a:tab pos="576248" algn="l"/>
                </a:tabLst>
              </a:pPr>
              <a:r>
                <a:rPr lang="en-US" sz="800" dirty="0"/>
                <a:t>	PDL 	- Payload Data Library</a:t>
              </a:r>
            </a:p>
            <a:p>
              <a:pPr marL="117472" indent="-117472">
                <a:lnSpc>
                  <a:spcPct val="95000"/>
                </a:lnSpc>
                <a:spcBef>
                  <a:spcPct val="35000"/>
                </a:spcBef>
                <a:buSzPct val="80000"/>
                <a:tabLst>
                  <a:tab pos="512750" algn="r"/>
                  <a:tab pos="576248" algn="l"/>
                </a:tabLst>
              </a:pPr>
              <a:r>
                <a:rPr lang="en-US" sz="800" dirty="0"/>
                <a:t>	PDR	 - Preliminary Design Review</a:t>
              </a:r>
            </a:p>
            <a:p>
              <a:pPr marL="117472" indent="-117472">
                <a:lnSpc>
                  <a:spcPct val="95000"/>
                </a:lnSpc>
                <a:spcBef>
                  <a:spcPct val="35000"/>
                </a:spcBef>
                <a:buSzPct val="80000"/>
                <a:tabLst>
                  <a:tab pos="512750" algn="r"/>
                  <a:tab pos="576248" algn="l"/>
                </a:tabLst>
              </a:pPr>
              <a:r>
                <a:rPr lang="en-US" sz="800" dirty="0"/>
                <a:t>	PIA 	- Payload Integration Agreement</a:t>
              </a:r>
            </a:p>
            <a:p>
              <a:pPr marL="117472" indent="-117472">
                <a:lnSpc>
                  <a:spcPct val="95000"/>
                </a:lnSpc>
                <a:spcBef>
                  <a:spcPct val="35000"/>
                </a:spcBef>
                <a:buSzPct val="80000"/>
                <a:tabLst>
                  <a:tab pos="512750" algn="r"/>
                  <a:tab pos="576248" algn="l"/>
                </a:tabLst>
              </a:pPr>
              <a:r>
                <a:rPr lang="en-US" sz="800" dirty="0"/>
                <a:t>	PIM 	- Payload Integration Manager</a:t>
              </a:r>
            </a:p>
            <a:p>
              <a:pPr marL="117472" indent="-117472">
                <a:lnSpc>
                  <a:spcPct val="95000"/>
                </a:lnSpc>
                <a:spcBef>
                  <a:spcPct val="35000"/>
                </a:spcBef>
                <a:buSzPct val="80000"/>
                <a:tabLst>
                  <a:tab pos="512750" algn="r"/>
                  <a:tab pos="576248" algn="l"/>
                </a:tabLst>
              </a:pPr>
              <a:r>
                <a:rPr lang="en-US" sz="800" dirty="0"/>
                <a:t>	PIMS 	- Payload Information Management System</a:t>
              </a:r>
            </a:p>
            <a:p>
              <a:pPr marL="117472" indent="-117472">
                <a:lnSpc>
                  <a:spcPct val="95000"/>
                </a:lnSpc>
                <a:spcBef>
                  <a:spcPct val="35000"/>
                </a:spcBef>
                <a:buSzPct val="80000"/>
                <a:tabLst>
                  <a:tab pos="512750" algn="r"/>
                  <a:tab pos="576248" algn="l"/>
                </a:tabLst>
              </a:pPr>
              <a:r>
                <a:rPr lang="en-US" sz="800" dirty="0"/>
                <a:t>	PIP	 - Payload Integration Panel</a:t>
              </a:r>
            </a:p>
            <a:p>
              <a:pPr marL="117472" indent="-117472">
                <a:lnSpc>
                  <a:spcPct val="95000"/>
                </a:lnSpc>
                <a:spcBef>
                  <a:spcPct val="35000"/>
                </a:spcBef>
                <a:buSzPct val="80000"/>
                <a:tabLst>
                  <a:tab pos="512750" algn="r"/>
                  <a:tab pos="576248" algn="l"/>
                </a:tabLst>
              </a:pPr>
              <a:r>
                <a:rPr lang="en-US" sz="800" dirty="0"/>
                <a:t>	PIRN 	- Payload Interface Revision Notice</a:t>
              </a:r>
            </a:p>
            <a:p>
              <a:pPr marL="117472" indent="-117472">
                <a:lnSpc>
                  <a:spcPct val="95000"/>
                </a:lnSpc>
                <a:spcBef>
                  <a:spcPct val="35000"/>
                </a:spcBef>
                <a:buSzPct val="80000"/>
                <a:tabLst>
                  <a:tab pos="512750" algn="r"/>
                  <a:tab pos="576248" algn="l"/>
                </a:tabLst>
              </a:pPr>
              <a:r>
                <a:rPr lang="en-US" sz="800" dirty="0"/>
                <a:t>	PITA 	- Payload Integration Agreement Database</a:t>
              </a:r>
            </a:p>
            <a:p>
              <a:pPr marL="117472" indent="-117472">
                <a:lnSpc>
                  <a:spcPct val="95000"/>
                </a:lnSpc>
                <a:spcBef>
                  <a:spcPct val="35000"/>
                </a:spcBef>
                <a:buSzPct val="80000"/>
                <a:tabLst>
                  <a:tab pos="512750" algn="r"/>
                  <a:tab pos="576248" algn="l"/>
                </a:tabLst>
              </a:pPr>
              <a:r>
                <a:rPr lang="en-US" sz="800" dirty="0"/>
                <a:t>	PMIT 	- Payload Mission Integration Team</a:t>
              </a:r>
            </a:p>
            <a:p>
              <a:pPr marL="117472" indent="-117472">
                <a:lnSpc>
                  <a:spcPct val="95000"/>
                </a:lnSpc>
                <a:spcBef>
                  <a:spcPct val="35000"/>
                </a:spcBef>
                <a:buSzPct val="80000"/>
                <a:tabLst>
                  <a:tab pos="512750" algn="r"/>
                  <a:tab pos="576248" algn="l"/>
                </a:tabLst>
              </a:pPr>
              <a:r>
                <a:rPr lang="en-US" sz="800" dirty="0"/>
                <a:t>	PODF 	- Payload Operations Data File</a:t>
              </a:r>
            </a:p>
            <a:p>
              <a:pPr marL="117472" indent="-117472">
                <a:lnSpc>
                  <a:spcPct val="95000"/>
                </a:lnSpc>
                <a:spcBef>
                  <a:spcPct val="35000"/>
                </a:spcBef>
                <a:buSzPct val="80000"/>
                <a:tabLst>
                  <a:tab pos="512750" algn="r"/>
                  <a:tab pos="576248" algn="l"/>
                </a:tabLst>
              </a:pPr>
              <a:r>
                <a:rPr lang="en-US" sz="800" dirty="0"/>
                <a:t>	POIC	 - Payload Operations Integration Center</a:t>
              </a:r>
            </a:p>
            <a:p>
              <a:pPr marL="114297" indent="-114297">
                <a:lnSpc>
                  <a:spcPct val="95000"/>
                </a:lnSpc>
                <a:spcBef>
                  <a:spcPct val="35000"/>
                </a:spcBef>
                <a:buSzPct val="80000"/>
                <a:tabLst>
                  <a:tab pos="512750" algn="r"/>
                  <a:tab pos="576248" algn="l"/>
                </a:tabLst>
              </a:pPr>
              <a:r>
                <a:rPr lang="en-US" sz="800" dirty="0"/>
                <a:t>	POIF 	- Payload Operations Integration Function</a:t>
              </a:r>
            </a:p>
            <a:p>
              <a:pPr marL="117472" indent="-117472">
                <a:lnSpc>
                  <a:spcPct val="95000"/>
                </a:lnSpc>
                <a:spcBef>
                  <a:spcPct val="35000"/>
                </a:spcBef>
                <a:buSzPct val="80000"/>
                <a:tabLst>
                  <a:tab pos="512750" algn="r"/>
                  <a:tab pos="576248" algn="l"/>
                </a:tabLst>
              </a:pPr>
              <a:r>
                <a:rPr lang="en-US" sz="800" dirty="0"/>
                <a:t>	</a:t>
              </a:r>
            </a:p>
            <a:p>
              <a:pPr marL="117472" indent="-117472">
                <a:lnSpc>
                  <a:spcPct val="95000"/>
                </a:lnSpc>
                <a:spcBef>
                  <a:spcPct val="35000"/>
                </a:spcBef>
                <a:buSzPct val="80000"/>
                <a:tabLst>
                  <a:tab pos="512750" algn="r"/>
                  <a:tab pos="576248" algn="l"/>
                </a:tabLst>
              </a:pPr>
              <a:r>
                <a:rPr lang="en-US" sz="800" dirty="0"/>
                <a:t>	</a:t>
              </a:r>
            </a:p>
            <a:p>
              <a:pPr marL="117472" indent="-117472">
                <a:lnSpc>
                  <a:spcPct val="95000"/>
                </a:lnSpc>
                <a:spcBef>
                  <a:spcPct val="35000"/>
                </a:spcBef>
                <a:buSzPct val="80000"/>
                <a:tabLst>
                  <a:tab pos="512750" algn="r"/>
                  <a:tab pos="576248" algn="l"/>
                </a:tabLst>
              </a:pPr>
              <a:r>
                <a:rPr lang="en-US" sz="800" dirty="0"/>
                <a:t>	</a:t>
              </a:r>
            </a:p>
            <a:p>
              <a:pPr marL="685783" indent="-685783">
                <a:lnSpc>
                  <a:spcPct val="95000"/>
                </a:lnSpc>
                <a:spcBef>
                  <a:spcPct val="35000"/>
                </a:spcBef>
                <a:buSzPct val="80000"/>
                <a:tabLst>
                  <a:tab pos="512750" algn="r"/>
                  <a:tab pos="576248" algn="l"/>
                </a:tabLst>
              </a:pPr>
              <a:r>
                <a:rPr lang="en-US" sz="800" dirty="0"/>
                <a:t>	</a:t>
              </a:r>
            </a:p>
            <a:p>
              <a:pPr marL="685783" indent="-685783">
                <a:lnSpc>
                  <a:spcPct val="95000"/>
                </a:lnSpc>
                <a:spcBef>
                  <a:spcPct val="35000"/>
                </a:spcBef>
                <a:buSzPct val="80000"/>
                <a:tabLst>
                  <a:tab pos="512750" algn="r"/>
                  <a:tab pos="576248" algn="l"/>
                </a:tabLst>
              </a:pPr>
              <a:endParaRPr lang="en-US" sz="800" dirty="0"/>
            </a:p>
            <a:p>
              <a:pPr marL="685783" indent="-685783">
                <a:lnSpc>
                  <a:spcPct val="95000"/>
                </a:lnSpc>
                <a:spcBef>
                  <a:spcPct val="35000"/>
                </a:spcBef>
                <a:buSzPct val="80000"/>
                <a:tabLst>
                  <a:tab pos="512750" algn="r"/>
                  <a:tab pos="576248" algn="l"/>
                </a:tabLst>
              </a:pPr>
              <a:endParaRPr lang="en-US" sz="800" dirty="0"/>
            </a:p>
            <a:p>
              <a:pPr marL="685783" indent="-685783">
                <a:lnSpc>
                  <a:spcPct val="95000"/>
                </a:lnSpc>
                <a:spcBef>
                  <a:spcPct val="35000"/>
                </a:spcBef>
                <a:buSzPct val="80000"/>
                <a:tabLst>
                  <a:tab pos="512750" algn="r"/>
                  <a:tab pos="576248" algn="l"/>
                </a:tabLst>
              </a:pPr>
              <a:endParaRPr lang="en-US" sz="800" dirty="0"/>
            </a:p>
          </p:txBody>
        </p:sp>
        <p:sp>
          <p:nvSpPr>
            <p:cNvPr id="41992" name="Rectangle 126"/>
            <p:cNvSpPr>
              <a:spLocks noChangeArrowheads="1"/>
            </p:cNvSpPr>
            <p:nvPr/>
          </p:nvSpPr>
          <p:spPr bwMode="auto">
            <a:xfrm>
              <a:off x="5695949" y="1141768"/>
              <a:ext cx="3095625" cy="5345143"/>
            </a:xfrm>
            <a:prstGeom prst="rect">
              <a:avLst/>
            </a:prstGeom>
            <a:noFill/>
            <a:ln w="9525">
              <a:noFill/>
              <a:miter lim="800000"/>
              <a:headEnd/>
              <a:tailEnd/>
            </a:ln>
          </p:spPr>
          <p:txBody>
            <a:bodyPr lIns="45720" tIns="0" rIns="45720" bIns="0"/>
            <a:lstStyle/>
            <a:p>
              <a:pPr marL="114297" indent="-114297">
                <a:lnSpc>
                  <a:spcPct val="95000"/>
                </a:lnSpc>
                <a:spcBef>
                  <a:spcPct val="35000"/>
                </a:spcBef>
                <a:buSzPct val="80000"/>
                <a:tabLst>
                  <a:tab pos="512750" algn="r"/>
                  <a:tab pos="576248" algn="l"/>
                </a:tabLst>
              </a:pPr>
              <a:r>
                <a:rPr lang="en-US" sz="800" dirty="0"/>
                <a:t>    POIWG 	- Payload Operations Integration Working Group </a:t>
              </a:r>
            </a:p>
            <a:p>
              <a:pPr marL="114297" indent="-114297">
                <a:lnSpc>
                  <a:spcPct val="95000"/>
                </a:lnSpc>
                <a:spcBef>
                  <a:spcPct val="35000"/>
                </a:spcBef>
                <a:buSzPct val="80000"/>
                <a:tabLst>
                  <a:tab pos="512750" algn="r"/>
                  <a:tab pos="576248" algn="l"/>
                </a:tabLst>
              </a:pPr>
              <a:r>
                <a:rPr lang="en-US" sz="800" dirty="0"/>
                <a:t>	PSCP 	- Payload Software Control Panel</a:t>
              </a:r>
            </a:p>
            <a:p>
              <a:pPr marL="114297" indent="-114297">
                <a:lnSpc>
                  <a:spcPct val="95000"/>
                </a:lnSpc>
                <a:spcBef>
                  <a:spcPct val="35000"/>
                </a:spcBef>
                <a:buSzPct val="80000"/>
                <a:tabLst>
                  <a:tab pos="512750" algn="r"/>
                  <a:tab pos="576248" algn="l"/>
                </a:tabLst>
              </a:pPr>
              <a:r>
                <a:rPr lang="en-US" sz="800" dirty="0"/>
                <a:t>	PSRD - Payload Support Requirements Document</a:t>
              </a:r>
            </a:p>
            <a:p>
              <a:pPr marL="114297" indent="-114297">
                <a:lnSpc>
                  <a:spcPct val="95000"/>
                </a:lnSpc>
                <a:spcBef>
                  <a:spcPct val="35000"/>
                </a:spcBef>
                <a:buSzPct val="80000"/>
                <a:tabLst>
                  <a:tab pos="512750" algn="r"/>
                  <a:tab pos="576248" algn="l"/>
                </a:tabLst>
              </a:pPr>
              <a:r>
                <a:rPr lang="en-US" sz="800" dirty="0"/>
                <a:t>	PSRP 	- Payload Safety Review Panel </a:t>
              </a:r>
            </a:p>
            <a:p>
              <a:pPr marL="114297" indent="-114297">
                <a:lnSpc>
                  <a:spcPct val="95000"/>
                </a:lnSpc>
                <a:spcBef>
                  <a:spcPct val="35000"/>
                </a:spcBef>
                <a:buSzPct val="80000"/>
                <a:tabLst>
                  <a:tab pos="512750" algn="r"/>
                  <a:tab pos="576248" algn="l"/>
                </a:tabLst>
              </a:pPr>
              <a:r>
                <a:rPr lang="en-US" sz="800" dirty="0"/>
                <a:t>	PTP - Payload Tactical Plan</a:t>
              </a:r>
            </a:p>
            <a:p>
              <a:pPr marL="114297" indent="-114297">
                <a:lnSpc>
                  <a:spcPct val="95000"/>
                </a:lnSpc>
                <a:spcBef>
                  <a:spcPct val="35000"/>
                </a:spcBef>
                <a:buSzPct val="80000"/>
                <a:tabLst>
                  <a:tab pos="512750" algn="r"/>
                  <a:tab pos="576248" algn="l"/>
                </a:tabLst>
              </a:pPr>
              <a:r>
                <a:rPr lang="en-US" sz="800" dirty="0"/>
                <a:t>	PVP 	- Payload Verification Plan</a:t>
              </a:r>
            </a:p>
            <a:p>
              <a:pPr marL="117472" indent="-117472">
                <a:lnSpc>
                  <a:spcPct val="95000"/>
                </a:lnSpc>
                <a:spcBef>
                  <a:spcPct val="35000"/>
                </a:spcBef>
                <a:buSzPct val="80000"/>
                <a:tabLst>
                  <a:tab pos="512750" algn="r"/>
                  <a:tab pos="576248" algn="l"/>
                </a:tabLst>
              </a:pPr>
              <a:r>
                <a:rPr lang="en-US" sz="800" dirty="0"/>
                <a:t>    RAPTR - Remote Advanced Payload Test Rig </a:t>
              </a:r>
            </a:p>
            <a:p>
              <a:pPr marL="117472" indent="-117472">
                <a:lnSpc>
                  <a:spcPct val="95000"/>
                </a:lnSpc>
                <a:spcBef>
                  <a:spcPct val="35000"/>
                </a:spcBef>
                <a:buSzPct val="80000"/>
                <a:tabLst>
                  <a:tab pos="512750" algn="r"/>
                  <a:tab pos="576248" algn="l"/>
                </a:tabLst>
              </a:pPr>
              <a:r>
                <a:rPr lang="en-US" sz="800" dirty="0"/>
                <a:t>    RCAR 	- Requirements Change Assessment Report</a:t>
              </a:r>
            </a:p>
            <a:p>
              <a:pPr marL="117472" indent="-117472">
                <a:lnSpc>
                  <a:spcPct val="95000"/>
                </a:lnSpc>
                <a:spcBef>
                  <a:spcPct val="35000"/>
                </a:spcBef>
                <a:buSzPct val="80000"/>
                <a:tabLst>
                  <a:tab pos="512750" algn="r"/>
                  <a:tab pos="576248" algn="l"/>
                </a:tabLst>
              </a:pPr>
              <a:r>
                <a:rPr lang="en-US" sz="800" dirty="0"/>
                <a:t>	RICB	 - Research Integration Control Board </a:t>
              </a:r>
            </a:p>
            <a:p>
              <a:pPr marL="117472" indent="-117472">
                <a:lnSpc>
                  <a:spcPct val="95000"/>
                </a:lnSpc>
                <a:spcBef>
                  <a:spcPct val="35000"/>
                </a:spcBef>
                <a:buSzPct val="80000"/>
                <a:tabLst>
                  <a:tab pos="512750" algn="r"/>
                  <a:tab pos="576248" algn="l"/>
                </a:tabLst>
              </a:pPr>
              <a:r>
                <a:rPr lang="en-US" sz="800" dirty="0"/>
                <a:t>    RIFD - Research Investigation and Facility Database </a:t>
              </a:r>
            </a:p>
            <a:p>
              <a:pPr marL="117472" indent="-117472">
                <a:lnSpc>
                  <a:spcPct val="95000"/>
                </a:lnSpc>
                <a:spcBef>
                  <a:spcPct val="35000"/>
                </a:spcBef>
                <a:buSzPct val="80000"/>
                <a:tabLst>
                  <a:tab pos="512750" algn="r"/>
                  <a:tab pos="576248" algn="l"/>
                </a:tabLst>
              </a:pPr>
              <a:r>
                <a:rPr lang="en-US" sz="800" dirty="0"/>
                <a:t>	RPM – Research Portfolio Manager</a:t>
              </a:r>
            </a:p>
            <a:p>
              <a:pPr marL="117472" indent="-117472">
                <a:lnSpc>
                  <a:spcPct val="95000"/>
                </a:lnSpc>
                <a:spcBef>
                  <a:spcPct val="35000"/>
                </a:spcBef>
                <a:buSzPct val="80000"/>
                <a:tabLst>
                  <a:tab pos="512750" algn="r"/>
                  <a:tab pos="576248" algn="l"/>
                </a:tabLst>
              </a:pPr>
              <a:r>
                <a:rPr lang="en-US" sz="800" dirty="0"/>
                <a:t>	RMDP – Return Manifest Dispositioning Plan</a:t>
              </a:r>
            </a:p>
            <a:p>
              <a:pPr marL="117472" indent="-117472">
                <a:lnSpc>
                  <a:spcPct val="95000"/>
                </a:lnSpc>
                <a:spcBef>
                  <a:spcPct val="35000"/>
                </a:spcBef>
                <a:buSzPct val="80000"/>
                <a:tabLst>
                  <a:tab pos="512750" algn="r"/>
                  <a:tab pos="576248" algn="l"/>
                </a:tabLst>
              </a:pPr>
              <a:r>
                <a:rPr lang="en-US" sz="800" dirty="0"/>
                <a:t>    RPO - Research Planning Office</a:t>
              </a:r>
            </a:p>
            <a:p>
              <a:pPr marL="117472" indent="-117472">
                <a:lnSpc>
                  <a:spcPct val="95000"/>
                </a:lnSpc>
                <a:spcBef>
                  <a:spcPct val="35000"/>
                </a:spcBef>
                <a:buSzPct val="80000"/>
                <a:tabLst>
                  <a:tab pos="512750" algn="r"/>
                  <a:tab pos="576248" algn="l"/>
                </a:tabLst>
              </a:pPr>
              <a:r>
                <a:rPr lang="en-US" sz="800" dirty="0"/>
                <a:t>	RPWG	 - Research Planning Working Group</a:t>
              </a:r>
            </a:p>
            <a:p>
              <a:pPr marL="117472" indent="-117472">
                <a:lnSpc>
                  <a:spcPct val="95000"/>
                </a:lnSpc>
                <a:spcBef>
                  <a:spcPct val="35000"/>
                </a:spcBef>
                <a:buSzPct val="80000"/>
                <a:tabLst>
                  <a:tab pos="512750" algn="r"/>
                  <a:tab pos="576248" algn="l"/>
                </a:tabLst>
              </a:pPr>
              <a:r>
                <a:rPr lang="en-US" sz="800" dirty="0"/>
                <a:t>	RVCP	 - Requirements and Verification Control Panel</a:t>
              </a:r>
            </a:p>
            <a:p>
              <a:pPr marL="117472" indent="-117472">
                <a:lnSpc>
                  <a:spcPct val="95000"/>
                </a:lnSpc>
                <a:spcBef>
                  <a:spcPct val="35000"/>
                </a:spcBef>
                <a:buSzPct val="80000"/>
                <a:tabLst>
                  <a:tab pos="512750" algn="r"/>
                  <a:tab pos="576248" algn="l"/>
                </a:tabLst>
              </a:pPr>
              <a:r>
                <a:rPr lang="en-US" sz="800" dirty="0"/>
                <a:t>	S/W 	- Software</a:t>
              </a:r>
            </a:p>
            <a:p>
              <a:pPr marL="117472" indent="-117472">
                <a:lnSpc>
                  <a:spcPct val="95000"/>
                </a:lnSpc>
                <a:spcBef>
                  <a:spcPct val="35000"/>
                </a:spcBef>
                <a:buSzPct val="80000"/>
                <a:tabLst>
                  <a:tab pos="512750" algn="r"/>
                  <a:tab pos="576248" algn="l"/>
                </a:tabLst>
              </a:pPr>
              <a:r>
                <a:rPr lang="en-US" sz="800" dirty="0"/>
                <a:t>	SAA – Space Act Agreement</a:t>
              </a:r>
            </a:p>
            <a:p>
              <a:pPr marL="117472" indent="-117472">
                <a:lnSpc>
                  <a:spcPct val="95000"/>
                </a:lnSpc>
                <a:spcBef>
                  <a:spcPct val="35000"/>
                </a:spcBef>
                <a:buSzPct val="80000"/>
                <a:tabLst>
                  <a:tab pos="512750" algn="r"/>
                  <a:tab pos="576248" algn="l"/>
                </a:tabLst>
              </a:pPr>
              <a:r>
                <a:rPr lang="en-US" sz="800" dirty="0"/>
                <a:t>    SAR 	- System Acceptance Review</a:t>
              </a:r>
            </a:p>
            <a:p>
              <a:pPr marL="117472" indent="-117472">
                <a:lnSpc>
                  <a:spcPct val="95000"/>
                </a:lnSpc>
                <a:spcBef>
                  <a:spcPct val="35000"/>
                </a:spcBef>
                <a:buSzPct val="80000"/>
                <a:tabLst>
                  <a:tab pos="512750" algn="r"/>
                  <a:tab pos="576248" algn="l"/>
                </a:tabLst>
              </a:pPr>
              <a:r>
                <a:rPr lang="en-US" sz="800" dirty="0"/>
                <a:t>	SDP – Safety Data Package</a:t>
              </a:r>
            </a:p>
            <a:p>
              <a:pPr marL="117472" indent="-117472">
                <a:lnSpc>
                  <a:spcPct val="95000"/>
                </a:lnSpc>
                <a:spcBef>
                  <a:spcPct val="35000"/>
                </a:spcBef>
                <a:buSzPct val="80000"/>
                <a:tabLst>
                  <a:tab pos="512750" algn="r"/>
                  <a:tab pos="576248" algn="l"/>
                </a:tabLst>
              </a:pPr>
              <a:r>
                <a:rPr lang="en-US" sz="800" dirty="0"/>
                <a:t>    SPE – Safety Panel Engineer</a:t>
              </a:r>
            </a:p>
            <a:p>
              <a:pPr marL="117472" indent="-117472">
                <a:lnSpc>
                  <a:spcPct val="95000"/>
                </a:lnSpc>
                <a:spcBef>
                  <a:spcPct val="35000"/>
                </a:spcBef>
                <a:buSzPct val="80000"/>
                <a:tabLst>
                  <a:tab pos="512750" algn="r"/>
                  <a:tab pos="576248" algn="l"/>
                </a:tabLst>
              </a:pPr>
              <a:r>
                <a:rPr lang="en-US" sz="800" dirty="0"/>
                <a:t>    SPIA	 - Standard Payload Integration Agreement</a:t>
              </a:r>
            </a:p>
            <a:p>
              <a:pPr marL="117472" indent="-117472">
                <a:lnSpc>
                  <a:spcPct val="95000"/>
                </a:lnSpc>
                <a:spcBef>
                  <a:spcPct val="35000"/>
                </a:spcBef>
                <a:buSzPct val="80000"/>
                <a:tabLst>
                  <a:tab pos="512750" algn="r"/>
                  <a:tab pos="576248" algn="l"/>
                </a:tabLst>
              </a:pPr>
              <a:r>
                <a:rPr lang="en-US" sz="800" dirty="0"/>
                <a:t>	SPIP 	- Station Program Implementation Plan</a:t>
              </a:r>
            </a:p>
            <a:p>
              <a:pPr marL="117472" indent="-117472">
                <a:lnSpc>
                  <a:spcPct val="95000"/>
                </a:lnSpc>
                <a:spcBef>
                  <a:spcPct val="35000"/>
                </a:spcBef>
                <a:buSzPct val="80000"/>
                <a:tabLst>
                  <a:tab pos="512750" algn="r"/>
                  <a:tab pos="576248" algn="l"/>
                </a:tabLst>
              </a:pPr>
              <a:r>
                <a:rPr lang="en-US" sz="800" dirty="0"/>
                <a:t>	SR&amp;QA 	- Safety Requirements and Quality Assurance</a:t>
              </a:r>
            </a:p>
            <a:p>
              <a:pPr marL="117472" indent="-117472">
                <a:lnSpc>
                  <a:spcPct val="95000"/>
                </a:lnSpc>
                <a:spcBef>
                  <a:spcPct val="35000"/>
                </a:spcBef>
                <a:buSzPct val="80000"/>
                <a:tabLst>
                  <a:tab pos="512750" algn="r"/>
                  <a:tab pos="576248" algn="l"/>
                </a:tabLst>
              </a:pPr>
              <a:r>
                <a:rPr lang="en-US" sz="800" dirty="0"/>
                <a:t>	SRR – Systems Requirements Review</a:t>
              </a:r>
            </a:p>
            <a:p>
              <a:pPr marL="117472" indent="-117472">
                <a:lnSpc>
                  <a:spcPct val="95000"/>
                </a:lnSpc>
                <a:spcBef>
                  <a:spcPct val="35000"/>
                </a:spcBef>
                <a:buSzPct val="80000"/>
                <a:tabLst>
                  <a:tab pos="512750" algn="r"/>
                  <a:tab pos="576248" algn="l"/>
                </a:tabLst>
              </a:pPr>
              <a:r>
                <a:rPr lang="en-US" sz="800" dirty="0"/>
                <a:t>    TGHR – Time-Critical Ground Handling Requirements</a:t>
              </a:r>
            </a:p>
            <a:p>
              <a:pPr marL="117472" indent="-117472">
                <a:lnSpc>
                  <a:spcPct val="95000"/>
                </a:lnSpc>
                <a:spcBef>
                  <a:spcPct val="35000"/>
                </a:spcBef>
                <a:buSzPct val="80000"/>
                <a:tabLst>
                  <a:tab pos="512750" algn="r"/>
                  <a:tab pos="576248" algn="l"/>
                </a:tabLst>
              </a:pPr>
              <a:r>
                <a:rPr lang="en-US" sz="800" dirty="0"/>
                <a:t>    TICB – Transportation Integration Control Board</a:t>
              </a:r>
            </a:p>
            <a:p>
              <a:pPr marL="117472" indent="-117472">
                <a:lnSpc>
                  <a:spcPct val="95000"/>
                </a:lnSpc>
                <a:spcBef>
                  <a:spcPct val="35000"/>
                </a:spcBef>
                <a:buSzPct val="80000"/>
                <a:tabLst>
                  <a:tab pos="512750" algn="r"/>
                  <a:tab pos="576248" algn="l"/>
                </a:tabLst>
              </a:pPr>
              <a:r>
                <a:rPr lang="en-US" sz="800" dirty="0"/>
                <a:t>    TIM 	- Technical Interchange Meeting</a:t>
              </a:r>
            </a:p>
            <a:p>
              <a:pPr marL="117472" indent="-117472">
                <a:lnSpc>
                  <a:spcPct val="95000"/>
                </a:lnSpc>
                <a:spcBef>
                  <a:spcPct val="35000"/>
                </a:spcBef>
                <a:buSzPct val="80000"/>
                <a:tabLst>
                  <a:tab pos="512750" algn="r"/>
                  <a:tab pos="576248" algn="l"/>
                </a:tabLst>
              </a:pPr>
              <a:r>
                <a:rPr lang="en-US" sz="800" dirty="0"/>
                <a:t>	TReK	 - Telescience Resource Kit</a:t>
              </a:r>
            </a:p>
            <a:p>
              <a:pPr marL="117472" indent="-117472">
                <a:lnSpc>
                  <a:spcPct val="95000"/>
                </a:lnSpc>
                <a:spcBef>
                  <a:spcPct val="35000"/>
                </a:spcBef>
                <a:buSzPct val="80000"/>
                <a:tabLst>
                  <a:tab pos="512750" algn="r"/>
                  <a:tab pos="576248" algn="l"/>
                </a:tabLst>
              </a:pPr>
              <a:r>
                <a:rPr lang="en-US" sz="800" dirty="0"/>
                <a:t>	US PODFCB - US Payload Operations Data File Control Board</a:t>
              </a:r>
            </a:p>
            <a:p>
              <a:pPr marL="117472" indent="-117472">
                <a:lnSpc>
                  <a:spcPct val="95000"/>
                </a:lnSpc>
                <a:spcBef>
                  <a:spcPct val="35000"/>
                </a:spcBef>
                <a:buSzPct val="80000"/>
                <a:tabLst>
                  <a:tab pos="512750" algn="r"/>
                  <a:tab pos="576248" algn="l"/>
                </a:tabLst>
              </a:pPr>
              <a:r>
                <a:rPr lang="en-US" sz="800" dirty="0"/>
                <a:t>	User-ID 	- User-identification</a:t>
              </a:r>
            </a:p>
            <a:p>
              <a:pPr marL="117472" indent="-117472">
                <a:lnSpc>
                  <a:spcPct val="95000"/>
                </a:lnSpc>
                <a:spcBef>
                  <a:spcPct val="35000"/>
                </a:spcBef>
                <a:buSzPct val="80000"/>
                <a:tabLst>
                  <a:tab pos="512750" algn="r"/>
                  <a:tab pos="576248" algn="l"/>
                </a:tabLst>
              </a:pPr>
              <a:r>
                <a:rPr lang="en-US" sz="800" dirty="0"/>
                <a:t>	VERITAS  - Verification of Engineering Requirements Interface for Tracking, Approval and Submission tool</a:t>
              </a:r>
            </a:p>
            <a:p>
              <a:pPr marL="117472" indent="-117472">
                <a:lnSpc>
                  <a:spcPct val="95000"/>
                </a:lnSpc>
                <a:spcBef>
                  <a:spcPct val="35000"/>
                </a:spcBef>
                <a:buSzPct val="80000"/>
                <a:tabLst>
                  <a:tab pos="512750" algn="r"/>
                  <a:tab pos="576248" algn="l"/>
                </a:tabLst>
              </a:pPr>
              <a:r>
                <a:rPr lang="en-US" sz="800" dirty="0"/>
                <a:t>	VITT – Vehicle Integration Test Team	</a:t>
              </a:r>
            </a:p>
            <a:p>
              <a:pPr marL="117472" indent="-117472">
                <a:lnSpc>
                  <a:spcPct val="95000"/>
                </a:lnSpc>
                <a:spcBef>
                  <a:spcPct val="35000"/>
                </a:spcBef>
                <a:buSzPct val="80000"/>
                <a:tabLst>
                  <a:tab pos="512750" algn="r"/>
                  <a:tab pos="576248" algn="l"/>
                </a:tabLst>
              </a:pPr>
              <a:r>
                <a:rPr lang="en-US" sz="800" dirty="0"/>
                <a:t>	VPN 	- Virtual Private Network</a:t>
              </a:r>
            </a:p>
          </p:txBody>
        </p:sp>
      </p:grpSp>
    </p:spTree>
    <p:extLst>
      <p:ext uri="{BB962C8B-B14F-4D97-AF65-F5344CB8AC3E}">
        <p14:creationId xmlns:p14="http://schemas.microsoft.com/office/powerpoint/2010/main" val="14881415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14032"/>
            <a:ext cx="10972800" cy="811212"/>
          </a:xfrm>
        </p:spPr>
        <p:txBody>
          <a:bodyPr/>
          <a:lstStyle/>
          <a:p>
            <a:r>
              <a:rPr lang="en-US" dirty="0">
                <a:solidFill>
                  <a:schemeClr val="tx1"/>
                </a:solidFill>
              </a:rPr>
              <a:t>Points of Contact</a:t>
            </a:r>
          </a:p>
        </p:txBody>
      </p:sp>
      <p:sp>
        <p:nvSpPr>
          <p:cNvPr id="4" name="Rectangle 3"/>
          <p:cNvSpPr/>
          <p:nvPr/>
        </p:nvSpPr>
        <p:spPr>
          <a:xfrm>
            <a:off x="9410704" y="5486400"/>
            <a:ext cx="1142999"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95350" y="1365305"/>
            <a:ext cx="10515600" cy="5035495"/>
          </a:xfrm>
        </p:spPr>
        <p:txBody>
          <a:bodyPr/>
          <a:lstStyle/>
          <a:p>
            <a:pPr marL="0" lvl="1" indent="0" defTabSz="820718">
              <a:spcBef>
                <a:spcPct val="30000"/>
              </a:spcBef>
              <a:buSzPct val="100000"/>
              <a:buNone/>
              <a:defRPr/>
            </a:pPr>
            <a:r>
              <a:rPr lang="en-US" altLang="en-US" sz="2000" dirty="0"/>
              <a:t>PIM - Group Lead</a:t>
            </a:r>
          </a:p>
          <a:p>
            <a:pPr marL="0" lvl="1" indent="0" defTabSz="820718">
              <a:spcBef>
                <a:spcPct val="30000"/>
              </a:spcBef>
              <a:buSzPct val="100000"/>
              <a:buNone/>
              <a:defRPr/>
            </a:pPr>
            <a:r>
              <a:rPr lang="en-US" altLang="en-US" sz="1700" dirty="0"/>
              <a:t>Melissa Boyer</a:t>
            </a:r>
          </a:p>
          <a:p>
            <a:pPr marL="0" lvl="1" indent="0" defTabSz="820718">
              <a:spcBef>
                <a:spcPct val="30000"/>
              </a:spcBef>
              <a:buSzPct val="100000"/>
              <a:buNone/>
              <a:defRPr/>
            </a:pPr>
            <a:r>
              <a:rPr lang="en-US" altLang="en-US" sz="1700" dirty="0">
                <a:hlinkClick r:id="rId3"/>
              </a:rPr>
              <a:t>Melissa.L.Boyer@boeing.com</a:t>
            </a:r>
            <a:endParaRPr lang="en-US" altLang="en-US" sz="1700" dirty="0"/>
          </a:p>
          <a:p>
            <a:pPr marL="0" lvl="1" indent="0" defTabSz="820718">
              <a:spcBef>
                <a:spcPct val="30000"/>
              </a:spcBef>
              <a:buSzPct val="100000"/>
              <a:buNone/>
              <a:defRPr/>
            </a:pPr>
            <a:r>
              <a:rPr lang="en-US" altLang="en-US" sz="1700" dirty="0"/>
              <a:t>(832) 205-4817</a:t>
            </a:r>
          </a:p>
          <a:p>
            <a:pPr marL="0" lvl="1" indent="0" defTabSz="820718">
              <a:spcBef>
                <a:spcPct val="30000"/>
              </a:spcBef>
              <a:buSzPct val="100000"/>
              <a:buNone/>
              <a:defRPr/>
            </a:pPr>
            <a:endParaRPr lang="en-US" altLang="en-US" sz="1300" dirty="0"/>
          </a:p>
          <a:p>
            <a:pPr marL="0" lvl="1" indent="0" defTabSz="820718">
              <a:spcBef>
                <a:spcPct val="30000"/>
              </a:spcBef>
              <a:buSzPct val="100000"/>
              <a:buNone/>
              <a:defRPr/>
            </a:pPr>
            <a:r>
              <a:rPr lang="en-US" altLang="en-US" sz="2000" dirty="0"/>
              <a:t>PIM – Group Lead | Roadshow POC</a:t>
            </a:r>
          </a:p>
          <a:p>
            <a:pPr marL="0" lvl="1" indent="0" defTabSz="820718">
              <a:spcBef>
                <a:spcPct val="30000"/>
              </a:spcBef>
              <a:buSzPct val="100000"/>
              <a:buNone/>
              <a:defRPr/>
            </a:pPr>
            <a:r>
              <a:rPr lang="en-US" altLang="en-US" sz="1700" dirty="0"/>
              <a:t>Mo Nguyen</a:t>
            </a:r>
          </a:p>
          <a:p>
            <a:pPr marL="0" lvl="1" indent="0" defTabSz="820718">
              <a:spcBef>
                <a:spcPct val="30000"/>
              </a:spcBef>
              <a:buSzPct val="100000"/>
              <a:buNone/>
              <a:defRPr/>
            </a:pPr>
            <a:r>
              <a:rPr lang="en-US" altLang="en-US" sz="1700" dirty="0">
                <a:hlinkClick r:id="rId4"/>
              </a:rPr>
              <a:t>Mo.Nguyen@boeing.com</a:t>
            </a:r>
            <a:r>
              <a:rPr lang="en-US" altLang="en-US" sz="1700" dirty="0"/>
              <a:t> </a:t>
            </a:r>
          </a:p>
          <a:p>
            <a:pPr marL="0" lvl="1" indent="0" defTabSz="820718">
              <a:spcBef>
                <a:spcPct val="30000"/>
              </a:spcBef>
              <a:buSzPct val="100000"/>
              <a:buNone/>
              <a:defRPr/>
            </a:pPr>
            <a:r>
              <a:rPr lang="en-US" altLang="en-US" sz="1700" dirty="0"/>
              <a:t>(832) 985-9555</a:t>
            </a:r>
            <a:endParaRPr lang="en-US" altLang="en-US" sz="1300" dirty="0"/>
          </a:p>
        </p:txBody>
      </p:sp>
    </p:spTree>
    <p:extLst>
      <p:ext uri="{BB962C8B-B14F-4D97-AF65-F5344CB8AC3E}">
        <p14:creationId xmlns:p14="http://schemas.microsoft.com/office/powerpoint/2010/main" val="3745276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38200" y="1074420"/>
            <a:ext cx="10629900"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a:off x="1354119" y="272066"/>
            <a:ext cx="9144000" cy="692364"/>
          </a:xfrm>
        </p:spPr>
        <p:txBody>
          <a:bodyPr/>
          <a:lstStyle/>
          <a:p>
            <a:r>
              <a:rPr lang="en-US" dirty="0"/>
              <a:t>Payload Integration Team</a:t>
            </a:r>
          </a:p>
        </p:txBody>
      </p:sp>
      <p:sp>
        <p:nvSpPr>
          <p:cNvPr id="48" name="Line 18">
            <a:extLst>
              <a:ext uri="{FF2B5EF4-FFF2-40B4-BE49-F238E27FC236}">
                <a16:creationId xmlns:a16="http://schemas.microsoft.com/office/drawing/2014/main" id="{0187C1D5-9E17-4854-A744-C84A22CBE7D6}"/>
              </a:ext>
            </a:extLst>
          </p:cNvPr>
          <p:cNvSpPr>
            <a:spLocks noChangeShapeType="1"/>
          </p:cNvSpPr>
          <p:nvPr/>
        </p:nvSpPr>
        <p:spPr bwMode="auto">
          <a:xfrm flipH="1">
            <a:off x="882212" y="1095381"/>
            <a:ext cx="10585888" cy="1688"/>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351">
              <a:solidFill>
                <a:srgbClr val="000000"/>
              </a:solidFill>
            </a:endParaRPr>
          </a:p>
        </p:txBody>
      </p:sp>
      <p:sp>
        <p:nvSpPr>
          <p:cNvPr id="12" name="Content Placeholder 2"/>
          <p:cNvSpPr txBox="1">
            <a:spLocks/>
          </p:cNvSpPr>
          <p:nvPr/>
        </p:nvSpPr>
        <p:spPr bwMode="auto">
          <a:xfrm>
            <a:off x="323850" y="1230129"/>
            <a:ext cx="6896100" cy="504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pPr>
              <a:buFont typeface="Arial" panose="020B0604020202020204" pitchFamily="34" charset="0"/>
              <a:buChar char="•"/>
            </a:pPr>
            <a:r>
              <a:rPr lang="en-US" sz="1700" kern="0" dirty="0">
                <a:solidFill>
                  <a:srgbClr val="000000"/>
                </a:solidFill>
              </a:rPr>
              <a:t>An integration team will be assigned based on the specific needs of your payload</a:t>
            </a:r>
          </a:p>
          <a:p>
            <a:pPr lvl="1"/>
            <a:r>
              <a:rPr lang="en-US" sz="1400" kern="0" dirty="0">
                <a:solidFill>
                  <a:srgbClr val="000000"/>
                </a:solidFill>
              </a:rPr>
              <a:t>The composition of the integration team is determined by the number and type of interfaces the payload needs for transport (ascent/descent) and on-orbit </a:t>
            </a:r>
            <a:endParaRPr lang="en-US" sz="1400" kern="0" dirty="0">
              <a:solidFill>
                <a:srgbClr val="000000"/>
              </a:solidFill>
              <a:highlight>
                <a:srgbClr val="FFFF00"/>
              </a:highlight>
            </a:endParaRPr>
          </a:p>
          <a:p>
            <a:pPr lvl="1"/>
            <a:r>
              <a:rPr lang="en-US" sz="1400" kern="0" dirty="0">
                <a:solidFill>
                  <a:srgbClr val="000000"/>
                </a:solidFill>
              </a:rPr>
              <a:t>The “Usual Suspects” will include:</a:t>
            </a:r>
          </a:p>
          <a:p>
            <a:pPr lvl="2"/>
            <a:r>
              <a:rPr lang="en-US" sz="1200" b="1" kern="0" dirty="0">
                <a:solidFill>
                  <a:srgbClr val="000000"/>
                </a:solidFill>
              </a:rPr>
              <a:t>PIM</a:t>
            </a:r>
            <a:r>
              <a:rPr lang="en-US" sz="1200" kern="0" dirty="0">
                <a:solidFill>
                  <a:srgbClr val="000000"/>
                </a:solidFill>
              </a:rPr>
              <a:t> – That’s me</a:t>
            </a:r>
          </a:p>
          <a:p>
            <a:pPr lvl="2"/>
            <a:r>
              <a:rPr lang="en-US" sz="1200" b="1" kern="0" dirty="0">
                <a:solidFill>
                  <a:srgbClr val="000000"/>
                </a:solidFill>
              </a:rPr>
              <a:t>RPM </a:t>
            </a:r>
            <a:r>
              <a:rPr lang="en-US" sz="1200" kern="0" dirty="0">
                <a:solidFill>
                  <a:srgbClr val="000000"/>
                </a:solidFill>
              </a:rPr>
              <a:t>(Research Portfolio Manager) – Odds are you already know your RPM as they helped you and your sponsor get approved to begin integration activities.  They will also help the PIM resolve any issues that may arise.</a:t>
            </a:r>
          </a:p>
          <a:p>
            <a:pPr lvl="2"/>
            <a:r>
              <a:rPr lang="en-US" sz="1200" b="1" kern="0" dirty="0">
                <a:solidFill>
                  <a:srgbClr val="000000"/>
                </a:solidFill>
              </a:rPr>
              <a:t>SPE</a:t>
            </a:r>
            <a:r>
              <a:rPr lang="en-US" sz="1200" kern="0" dirty="0">
                <a:solidFill>
                  <a:srgbClr val="000000"/>
                </a:solidFill>
              </a:rPr>
              <a:t> (Safety Panel Engineer) – Supports execution of the safety review plan to identify and verify hazard controls</a:t>
            </a:r>
          </a:p>
          <a:p>
            <a:pPr lvl="2"/>
            <a:r>
              <a:rPr lang="en-US" sz="1200" b="1" kern="0" dirty="0">
                <a:solidFill>
                  <a:srgbClr val="000000"/>
                </a:solidFill>
              </a:rPr>
              <a:t>PIRE</a:t>
            </a:r>
            <a:r>
              <a:rPr lang="en-US" sz="1200" kern="0" dirty="0">
                <a:solidFill>
                  <a:srgbClr val="000000"/>
                </a:solidFill>
              </a:rPr>
              <a:t> (Payload Interface Requirements Engineer) – Defines interface requirements for transport and on-orbit interfaces as part of the interface verification process</a:t>
            </a:r>
          </a:p>
          <a:p>
            <a:pPr lvl="2"/>
            <a:r>
              <a:rPr lang="en-US" sz="1200" b="1" kern="0" dirty="0"/>
              <a:t>POI Specialist </a:t>
            </a:r>
            <a:r>
              <a:rPr lang="en-US" sz="1200" kern="0" dirty="0">
                <a:solidFill>
                  <a:srgbClr val="000000"/>
                </a:solidFill>
              </a:rPr>
              <a:t>– Supports definition of ops products inputs for on-orbit procedure development</a:t>
            </a:r>
          </a:p>
          <a:p>
            <a:pPr lvl="2"/>
            <a:r>
              <a:rPr lang="en-US" sz="1200" b="1" kern="0" dirty="0">
                <a:solidFill>
                  <a:srgbClr val="000000"/>
                </a:solidFill>
              </a:rPr>
              <a:t>PARC</a:t>
            </a:r>
            <a:r>
              <a:rPr lang="en-US" sz="1200" kern="0" dirty="0">
                <a:solidFill>
                  <a:srgbClr val="000000"/>
                </a:solidFill>
              </a:rPr>
              <a:t> (Payload Activity Requirements Coordinator) - Develops planning products based on crew time and activity requirements needs</a:t>
            </a:r>
          </a:p>
          <a:p>
            <a:r>
              <a:rPr lang="en-US" sz="1600" kern="0" dirty="0">
                <a:solidFill>
                  <a:srgbClr val="000000"/>
                </a:solidFill>
              </a:rPr>
              <a:t>Other variables that determine integration team members include:</a:t>
            </a:r>
          </a:p>
          <a:p>
            <a:pPr lvl="1"/>
            <a:r>
              <a:rPr lang="en-US" sz="1400" kern="0" dirty="0">
                <a:solidFill>
                  <a:srgbClr val="000000"/>
                </a:solidFill>
              </a:rPr>
              <a:t>Software and telemetry needs</a:t>
            </a:r>
          </a:p>
          <a:p>
            <a:pPr lvl="1"/>
            <a:r>
              <a:rPr lang="en-US" sz="1400" kern="0" dirty="0">
                <a:solidFill>
                  <a:srgbClr val="000000"/>
                </a:solidFill>
              </a:rPr>
              <a:t>On-orbit topology</a:t>
            </a:r>
          </a:p>
          <a:p>
            <a:r>
              <a:rPr lang="en-US" sz="1600" kern="0" dirty="0">
                <a:solidFill>
                  <a:srgbClr val="000000"/>
                </a:solidFill>
              </a:rPr>
              <a:t>The integration team ensures that your payload is safe to operate for its entire lifecycle, including disposal</a:t>
            </a:r>
          </a:p>
          <a:p>
            <a:pPr lvl="1"/>
            <a:endParaRPr lang="en-US" sz="1800" kern="0" dirty="0">
              <a:solidFill>
                <a:srgbClr val="000000"/>
              </a:solidFill>
            </a:endParaRPr>
          </a:p>
          <a:p>
            <a:endParaRPr lang="en-US" sz="1800" kern="0" dirty="0">
              <a:solidFill>
                <a:srgbClr val="000000"/>
              </a:solidFill>
            </a:endParaRPr>
          </a:p>
        </p:txBody>
      </p:sp>
      <p:cxnSp>
        <p:nvCxnSpPr>
          <p:cNvPr id="20" name="Straight Arrow Connector 19">
            <a:extLst>
              <a:ext uri="{FF2B5EF4-FFF2-40B4-BE49-F238E27FC236}">
                <a16:creationId xmlns:a16="http://schemas.microsoft.com/office/drawing/2014/main" id="{9D4BF4C7-30EF-4212-9C0A-A1BBF3DBCAC8}"/>
              </a:ext>
            </a:extLst>
          </p:cNvPr>
          <p:cNvCxnSpPr>
            <a:cxnSpLocks/>
            <a:stCxn id="16" idx="6"/>
            <a:endCxn id="7" idx="2"/>
          </p:cNvCxnSpPr>
          <p:nvPr/>
        </p:nvCxnSpPr>
        <p:spPr>
          <a:xfrm>
            <a:off x="8263384" y="3786195"/>
            <a:ext cx="327844" cy="0"/>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25D30355-1D5C-4AAE-B0BD-DFD77FECAFDB}"/>
              </a:ext>
            </a:extLst>
          </p:cNvPr>
          <p:cNvCxnSpPr>
            <a:cxnSpLocks/>
            <a:stCxn id="11" idx="4"/>
            <a:endCxn id="7" idx="0"/>
          </p:cNvCxnSpPr>
          <p:nvPr/>
        </p:nvCxnSpPr>
        <p:spPr>
          <a:xfrm flipH="1">
            <a:off x="9591353" y="2526933"/>
            <a:ext cx="6926" cy="316287"/>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grpSp>
        <p:nvGrpSpPr>
          <p:cNvPr id="47" name="Group 46">
            <a:extLst>
              <a:ext uri="{FF2B5EF4-FFF2-40B4-BE49-F238E27FC236}">
                <a16:creationId xmlns:a16="http://schemas.microsoft.com/office/drawing/2014/main" id="{80AFE6D0-2540-4FBB-B760-4441B69F765C}"/>
              </a:ext>
            </a:extLst>
          </p:cNvPr>
          <p:cNvGrpSpPr/>
          <p:nvPr/>
        </p:nvGrpSpPr>
        <p:grpSpPr>
          <a:xfrm>
            <a:off x="7274844" y="1617326"/>
            <a:ext cx="4617272" cy="4274338"/>
            <a:chOff x="2609485" y="2320810"/>
            <a:chExt cx="4617272" cy="4274338"/>
          </a:xfrm>
        </p:grpSpPr>
        <p:grpSp>
          <p:nvGrpSpPr>
            <p:cNvPr id="9" name="Group 8">
              <a:extLst>
                <a:ext uri="{FF2B5EF4-FFF2-40B4-BE49-F238E27FC236}">
                  <a16:creationId xmlns:a16="http://schemas.microsoft.com/office/drawing/2014/main" id="{18F3CF8F-57EC-4451-8BEF-39D67DEB50E1}"/>
                </a:ext>
              </a:extLst>
            </p:cNvPr>
            <p:cNvGrpSpPr/>
            <p:nvPr/>
          </p:nvGrpSpPr>
          <p:grpSpPr>
            <a:xfrm>
              <a:off x="3925869" y="3546704"/>
              <a:ext cx="2000250" cy="1885950"/>
              <a:chOff x="4095750" y="3429000"/>
              <a:chExt cx="2000250" cy="1885950"/>
            </a:xfrm>
          </p:grpSpPr>
          <p:sp>
            <p:nvSpPr>
              <p:cNvPr id="7" name="Oval 6">
                <a:extLst>
                  <a:ext uri="{FF2B5EF4-FFF2-40B4-BE49-F238E27FC236}">
                    <a16:creationId xmlns:a16="http://schemas.microsoft.com/office/drawing/2014/main" id="{F6E81D46-2B22-4485-ADC7-AC4E1816626E}"/>
                  </a:ext>
                </a:extLst>
              </p:cNvPr>
              <p:cNvSpPr/>
              <p:nvPr/>
            </p:nvSpPr>
            <p:spPr>
              <a:xfrm>
                <a:off x="4095750" y="3429000"/>
                <a:ext cx="2000250" cy="1885950"/>
              </a:xfrm>
              <a:prstGeom prst="ellipse">
                <a:avLst/>
              </a:prstGeom>
              <a:solidFill>
                <a:srgbClr val="5B9BD5"/>
              </a:solidFill>
              <a:ln w="31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D6AFF93-B895-4D78-BA72-045A05DABA48}"/>
                  </a:ext>
                </a:extLst>
              </p:cNvPr>
              <p:cNvSpPr/>
              <p:nvPr/>
            </p:nvSpPr>
            <p:spPr>
              <a:xfrm>
                <a:off x="4751438" y="4057650"/>
                <a:ext cx="688874" cy="628650"/>
              </a:xfrm>
              <a:prstGeom prst="ellipse">
                <a:avLst/>
              </a:prstGeom>
              <a:solidFill>
                <a:srgbClr val="A9D18E"/>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008000"/>
                    </a:solidFill>
                    <a:latin typeface="Arial Black" panose="020B0A04020102020204" pitchFamily="34" charset="0"/>
                  </a:rPr>
                  <a:t>PD</a:t>
                </a:r>
              </a:p>
            </p:txBody>
          </p:sp>
        </p:grpSp>
        <p:sp>
          <p:nvSpPr>
            <p:cNvPr id="11" name="Oval 10">
              <a:extLst>
                <a:ext uri="{FF2B5EF4-FFF2-40B4-BE49-F238E27FC236}">
                  <a16:creationId xmlns:a16="http://schemas.microsoft.com/office/drawing/2014/main" id="{93F3B3F1-1F4F-4830-9819-EC77DBE3CD7F}"/>
                </a:ext>
              </a:extLst>
            </p:cNvPr>
            <p:cNvSpPr/>
            <p:nvPr/>
          </p:nvSpPr>
          <p:spPr>
            <a:xfrm>
              <a:off x="4438650" y="2320810"/>
              <a:ext cx="988540" cy="909607"/>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PARC</a:t>
              </a:r>
            </a:p>
          </p:txBody>
        </p:sp>
        <p:sp>
          <p:nvSpPr>
            <p:cNvPr id="15" name="Oval 14">
              <a:extLst>
                <a:ext uri="{FF2B5EF4-FFF2-40B4-BE49-F238E27FC236}">
                  <a16:creationId xmlns:a16="http://schemas.microsoft.com/office/drawing/2014/main" id="{472A363E-7D82-464D-A399-DE0B460F25EA}"/>
                </a:ext>
              </a:extLst>
            </p:cNvPr>
            <p:cNvSpPr/>
            <p:nvPr/>
          </p:nvSpPr>
          <p:spPr>
            <a:xfrm>
              <a:off x="6238217" y="4034875"/>
              <a:ext cx="988540" cy="909607"/>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SPE</a:t>
              </a:r>
            </a:p>
          </p:txBody>
        </p:sp>
        <p:sp>
          <p:nvSpPr>
            <p:cNvPr id="16" name="Oval 15">
              <a:extLst>
                <a:ext uri="{FF2B5EF4-FFF2-40B4-BE49-F238E27FC236}">
                  <a16:creationId xmlns:a16="http://schemas.microsoft.com/office/drawing/2014/main" id="{590BA83E-3068-4E3E-85DB-D94B481D0969}"/>
                </a:ext>
              </a:extLst>
            </p:cNvPr>
            <p:cNvSpPr/>
            <p:nvPr/>
          </p:nvSpPr>
          <p:spPr>
            <a:xfrm>
              <a:off x="2609485" y="4034875"/>
              <a:ext cx="988540" cy="909607"/>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PIRE</a:t>
              </a:r>
            </a:p>
          </p:txBody>
        </p:sp>
        <p:sp>
          <p:nvSpPr>
            <p:cNvPr id="17" name="Oval 16">
              <a:extLst>
                <a:ext uri="{FF2B5EF4-FFF2-40B4-BE49-F238E27FC236}">
                  <a16:creationId xmlns:a16="http://schemas.microsoft.com/office/drawing/2014/main" id="{8F0CC821-BAAA-476B-8FEF-4654FB8C5A9A}"/>
                </a:ext>
              </a:extLst>
            </p:cNvPr>
            <p:cNvSpPr/>
            <p:nvPr/>
          </p:nvSpPr>
          <p:spPr>
            <a:xfrm>
              <a:off x="4273320" y="5779825"/>
              <a:ext cx="1319200" cy="815323"/>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POI</a:t>
              </a:r>
            </a:p>
            <a:p>
              <a:pPr algn="ctr"/>
              <a:r>
                <a:rPr lang="en-US" sz="1200" b="1" dirty="0">
                  <a:solidFill>
                    <a:schemeClr val="tx1"/>
                  </a:solidFill>
                </a:rPr>
                <a:t>Specialist</a:t>
              </a:r>
            </a:p>
          </p:txBody>
        </p:sp>
        <p:cxnSp>
          <p:nvCxnSpPr>
            <p:cNvPr id="18" name="Straight Arrow Connector 17">
              <a:extLst>
                <a:ext uri="{FF2B5EF4-FFF2-40B4-BE49-F238E27FC236}">
                  <a16:creationId xmlns:a16="http://schemas.microsoft.com/office/drawing/2014/main" id="{5801FA3F-9F68-4174-B0A2-C0782A36A4E2}"/>
                </a:ext>
              </a:extLst>
            </p:cNvPr>
            <p:cNvCxnSpPr>
              <a:cxnSpLocks/>
              <a:stCxn id="7" idx="4"/>
              <a:endCxn id="17" idx="0"/>
            </p:cNvCxnSpPr>
            <p:nvPr/>
          </p:nvCxnSpPr>
          <p:spPr>
            <a:xfrm>
              <a:off x="4925994" y="5432654"/>
              <a:ext cx="6926" cy="347171"/>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7F29BD23-3EFE-4ABD-90D6-A558DBEE7AA3}"/>
                </a:ext>
              </a:extLst>
            </p:cNvPr>
            <p:cNvCxnSpPr>
              <a:cxnSpLocks/>
              <a:stCxn id="7" idx="6"/>
              <a:endCxn id="15" idx="2"/>
            </p:cNvCxnSpPr>
            <p:nvPr/>
          </p:nvCxnSpPr>
          <p:spPr>
            <a:xfrm>
              <a:off x="5926119" y="4489679"/>
              <a:ext cx="312098" cy="0"/>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D3B2E81B-87AC-42DD-A9B4-5468B380C1AB}"/>
                </a:ext>
              </a:extLst>
            </p:cNvPr>
            <p:cNvCxnSpPr/>
            <p:nvPr/>
          </p:nvCxnSpPr>
          <p:spPr>
            <a:xfrm>
              <a:off x="4925994" y="3230417"/>
              <a:ext cx="0" cy="944937"/>
            </a:xfrm>
            <a:prstGeom prst="straightConnector1">
              <a:avLst/>
            </a:prstGeom>
            <a:ln>
              <a:solidFill>
                <a:schemeClr val="tx1"/>
              </a:solidFill>
              <a:prstDash val="dash"/>
              <a:tailEnd type="triangle"/>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8C2DA317-4BFE-46C5-A6F7-1E14AB8A703B}"/>
                </a:ext>
              </a:extLst>
            </p:cNvPr>
            <p:cNvSpPr txBox="1"/>
            <p:nvPr/>
          </p:nvSpPr>
          <p:spPr>
            <a:xfrm>
              <a:off x="4458098" y="3705178"/>
              <a:ext cx="1134422" cy="307777"/>
            </a:xfrm>
            <a:prstGeom prst="rect">
              <a:avLst/>
            </a:prstGeom>
            <a:noFill/>
          </p:spPr>
          <p:txBody>
            <a:bodyPr wrap="square" rtlCol="0">
              <a:spAutoFit/>
            </a:bodyPr>
            <a:lstStyle/>
            <a:p>
              <a:r>
                <a:rPr lang="en-US" sz="1400" b="1" dirty="0"/>
                <a:t>PIM/RPM</a:t>
              </a:r>
            </a:p>
          </p:txBody>
        </p:sp>
        <p:cxnSp>
          <p:nvCxnSpPr>
            <p:cNvPr id="39" name="Straight Arrow Connector 38">
              <a:extLst>
                <a:ext uri="{FF2B5EF4-FFF2-40B4-BE49-F238E27FC236}">
                  <a16:creationId xmlns:a16="http://schemas.microsoft.com/office/drawing/2014/main" id="{4D98729F-9725-493F-85C8-F1BAD6C7C5B4}"/>
                </a:ext>
              </a:extLst>
            </p:cNvPr>
            <p:cNvCxnSpPr>
              <a:cxnSpLocks/>
              <a:stCxn id="16" idx="6"/>
              <a:endCxn id="8" idx="2"/>
            </p:cNvCxnSpPr>
            <p:nvPr/>
          </p:nvCxnSpPr>
          <p:spPr>
            <a:xfrm>
              <a:off x="3598025" y="4489679"/>
              <a:ext cx="983532" cy="0"/>
            </a:xfrm>
            <a:prstGeom prst="straightConnector1">
              <a:avLst/>
            </a:prstGeom>
            <a:ln>
              <a:solidFill>
                <a:schemeClr val="tx1"/>
              </a:solidFill>
              <a:prstDash val="dash"/>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D3C69B0B-7ACD-437A-8C2D-0F3E70F3544A}"/>
                </a:ext>
              </a:extLst>
            </p:cNvPr>
            <p:cNvCxnSpPr>
              <a:cxnSpLocks/>
              <a:stCxn id="7" idx="6"/>
              <a:endCxn id="8" idx="6"/>
            </p:cNvCxnSpPr>
            <p:nvPr/>
          </p:nvCxnSpPr>
          <p:spPr>
            <a:xfrm flipH="1">
              <a:off x="5270431" y="4489679"/>
              <a:ext cx="655688" cy="0"/>
            </a:xfrm>
            <a:prstGeom prst="straightConnector1">
              <a:avLst/>
            </a:prstGeom>
            <a:ln>
              <a:solidFill>
                <a:schemeClr val="tx1"/>
              </a:solidFill>
              <a:prstDash val="dash"/>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78CFCE5F-5EC0-4564-B2DB-D7BE627D1D2B}"/>
                </a:ext>
              </a:extLst>
            </p:cNvPr>
            <p:cNvCxnSpPr>
              <a:cxnSpLocks/>
              <a:stCxn id="7" idx="4"/>
              <a:endCxn id="8" idx="4"/>
            </p:cNvCxnSpPr>
            <p:nvPr/>
          </p:nvCxnSpPr>
          <p:spPr>
            <a:xfrm flipV="1">
              <a:off x="4925994" y="4804004"/>
              <a:ext cx="0" cy="628650"/>
            </a:xfrm>
            <a:prstGeom prst="straightConnector1">
              <a:avLst/>
            </a:prstGeom>
            <a:ln>
              <a:solidFill>
                <a:schemeClr val="tx1"/>
              </a:solidFill>
              <a:prstDash val="dash"/>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806473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288815" y="5185242"/>
            <a:ext cx="3576654" cy="11558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1"/>
            <a:r>
              <a:rPr lang="en-US" kern="0" dirty="0">
                <a:solidFill>
                  <a:srgbClr val="000000"/>
                </a:solidFill>
              </a:rPr>
              <a:t>Never Fear – remember your PIM is your primary POC and will help you with everyone on the integration team!</a:t>
            </a:r>
          </a:p>
        </p:txBody>
      </p:sp>
      <p:sp>
        <p:nvSpPr>
          <p:cNvPr id="2" name="Title 1"/>
          <p:cNvSpPr>
            <a:spLocks noGrp="1"/>
          </p:cNvSpPr>
          <p:nvPr>
            <p:ph type="title"/>
          </p:nvPr>
        </p:nvSpPr>
        <p:spPr>
          <a:xfrm>
            <a:off x="609600" y="171450"/>
            <a:ext cx="10972800" cy="857250"/>
          </a:xfrm>
        </p:spPr>
        <p:txBody>
          <a:bodyPr/>
          <a:lstStyle/>
          <a:p>
            <a:r>
              <a:rPr lang="en-US" dirty="0"/>
              <a:t>Payload Integration Team (cont.)</a:t>
            </a:r>
          </a:p>
        </p:txBody>
      </p:sp>
      <p:sp>
        <p:nvSpPr>
          <p:cNvPr id="3" name="Content Placeholder 2"/>
          <p:cNvSpPr>
            <a:spLocks noGrp="1"/>
          </p:cNvSpPr>
          <p:nvPr>
            <p:ph idx="1"/>
          </p:nvPr>
        </p:nvSpPr>
        <p:spPr>
          <a:xfrm>
            <a:off x="209549" y="1169388"/>
            <a:ext cx="6890281" cy="5345712"/>
          </a:xfrm>
        </p:spPr>
        <p:txBody>
          <a:bodyPr/>
          <a:lstStyle/>
          <a:p>
            <a:r>
              <a:rPr lang="en-US" sz="1600" dirty="0"/>
              <a:t>Who else is working for you besides the “usual suspects”?</a:t>
            </a:r>
          </a:p>
          <a:p>
            <a:pPr lvl="1"/>
            <a:r>
              <a:rPr lang="en-US" sz="1600" b="1" dirty="0"/>
              <a:t>Topology Rep </a:t>
            </a:r>
            <a:r>
              <a:rPr lang="en-US" sz="1600" dirty="0"/>
              <a:t>– assesses deployment locations of your payload </a:t>
            </a:r>
          </a:p>
          <a:p>
            <a:pPr lvl="1"/>
            <a:r>
              <a:rPr lang="en-US" sz="1600" b="1" dirty="0"/>
              <a:t>Cold Stowage</a:t>
            </a:r>
            <a:r>
              <a:rPr lang="en-US" sz="1600" dirty="0"/>
              <a:t> – provides controlled/conditioned environments for all phases of flight if required</a:t>
            </a:r>
          </a:p>
          <a:p>
            <a:pPr lvl="1"/>
            <a:r>
              <a:rPr lang="en-US" sz="1600" b="1" dirty="0"/>
              <a:t>FPMs</a:t>
            </a:r>
            <a:r>
              <a:rPr lang="en-US" sz="1600" dirty="0"/>
              <a:t> (Flight Payload Managers) – ensures you get manifested and coordinate turnover dates</a:t>
            </a:r>
          </a:p>
          <a:p>
            <a:pPr lvl="1"/>
            <a:r>
              <a:rPr lang="en-US" sz="1600" b="1" dirty="0"/>
              <a:t>PDI (Payload Data Integrator) - </a:t>
            </a:r>
            <a:r>
              <a:rPr lang="en-US" sz="1600" dirty="0">
                <a:latin typeface="Arial" panose="020B0604020202020204" pitchFamily="34" charset="0"/>
                <a:cs typeface="Arial" panose="020B0604020202020204" pitchFamily="34" charset="0"/>
              </a:rPr>
              <a:t>Populates, manages, and validates duplicate data in all applicable ISS Program payload databases</a:t>
            </a:r>
            <a:endParaRPr lang="en-US" sz="1600" b="1" dirty="0"/>
          </a:p>
          <a:p>
            <a:pPr lvl="1"/>
            <a:r>
              <a:rPr lang="en-US" sz="1600" b="1" dirty="0"/>
              <a:t>Manifest – </a:t>
            </a:r>
            <a:r>
              <a:rPr lang="en-US" sz="1600" dirty="0"/>
              <a:t>Implement manifesting data into MIDAS</a:t>
            </a:r>
          </a:p>
          <a:p>
            <a:pPr lvl="1"/>
            <a:r>
              <a:rPr lang="en-US" sz="1600" b="1" dirty="0"/>
              <a:t>CMC</a:t>
            </a:r>
            <a:r>
              <a:rPr lang="en-US" sz="1600" dirty="0"/>
              <a:t> (Cargo Mission Contract) – packs your hardware for launch</a:t>
            </a:r>
          </a:p>
          <a:p>
            <a:pPr lvl="1"/>
            <a:r>
              <a:rPr lang="en-US" sz="1600" b="1" dirty="0"/>
              <a:t>Engineering Disciplines </a:t>
            </a:r>
            <a:r>
              <a:rPr lang="en-US" sz="1600" dirty="0"/>
              <a:t>– Structures, Thermal, C&amp;DH, EME, etc., – reviews verification submittals</a:t>
            </a:r>
          </a:p>
          <a:p>
            <a:pPr lvl="1"/>
            <a:r>
              <a:rPr lang="en-US" sz="1600" b="1" dirty="0"/>
              <a:t>HFIT (Human Factor Integration Team) – </a:t>
            </a:r>
            <a:r>
              <a:rPr lang="en-US" sz="1600" dirty="0"/>
              <a:t>helps with human factors verification</a:t>
            </a:r>
          </a:p>
          <a:p>
            <a:pPr lvl="1"/>
            <a:r>
              <a:rPr lang="en-US" sz="1600" b="1" dirty="0"/>
              <a:t>(PSIE) Payload Software Integration Engineer –</a:t>
            </a:r>
            <a:r>
              <a:rPr lang="en-US" sz="1600" dirty="0"/>
              <a:t>ensures your software is ready</a:t>
            </a:r>
          </a:p>
          <a:p>
            <a:pPr lvl="1"/>
            <a:r>
              <a:rPr lang="en-US" sz="1600" dirty="0"/>
              <a:t>Get the idea? Lots of folks working to make you successful</a:t>
            </a:r>
          </a:p>
        </p:txBody>
      </p:sp>
      <p:pic>
        <p:nvPicPr>
          <p:cNvPr id="6" name="Picture 5"/>
          <p:cNvPicPr>
            <a:picLocks noChangeAspect="1"/>
          </p:cNvPicPr>
          <p:nvPr/>
        </p:nvPicPr>
        <p:blipFill>
          <a:blip r:embed="rId3"/>
          <a:stretch>
            <a:fillRect/>
          </a:stretch>
        </p:blipFill>
        <p:spPr>
          <a:xfrm>
            <a:off x="6959501" y="5136714"/>
            <a:ext cx="1106525" cy="1155861"/>
          </a:xfrm>
          <a:prstGeom prst="rect">
            <a:avLst/>
          </a:prstGeom>
        </p:spPr>
      </p:pic>
      <p:grpSp>
        <p:nvGrpSpPr>
          <p:cNvPr id="23" name="Group 22">
            <a:extLst>
              <a:ext uri="{FF2B5EF4-FFF2-40B4-BE49-F238E27FC236}">
                <a16:creationId xmlns:a16="http://schemas.microsoft.com/office/drawing/2014/main" id="{4913FD1E-84CC-40E7-9441-A8CBC0CB4177}"/>
              </a:ext>
            </a:extLst>
          </p:cNvPr>
          <p:cNvGrpSpPr/>
          <p:nvPr/>
        </p:nvGrpSpPr>
        <p:grpSpPr>
          <a:xfrm>
            <a:off x="7177898" y="1476141"/>
            <a:ext cx="3965703" cy="3451745"/>
            <a:chOff x="2730808" y="2575621"/>
            <a:chExt cx="4360137" cy="3888099"/>
          </a:xfrm>
        </p:grpSpPr>
        <p:grpSp>
          <p:nvGrpSpPr>
            <p:cNvPr id="24" name="Group 23">
              <a:extLst>
                <a:ext uri="{FF2B5EF4-FFF2-40B4-BE49-F238E27FC236}">
                  <a16:creationId xmlns:a16="http://schemas.microsoft.com/office/drawing/2014/main" id="{3F9F0587-1771-44A7-9DE2-F5F0C475CF70}"/>
                </a:ext>
              </a:extLst>
            </p:cNvPr>
            <p:cNvGrpSpPr/>
            <p:nvPr/>
          </p:nvGrpSpPr>
          <p:grpSpPr>
            <a:xfrm>
              <a:off x="3925869" y="3546704"/>
              <a:ext cx="2000250" cy="1885950"/>
              <a:chOff x="4095750" y="3429000"/>
              <a:chExt cx="2000250" cy="1885950"/>
            </a:xfrm>
          </p:grpSpPr>
          <p:sp>
            <p:nvSpPr>
              <p:cNvPr id="36" name="Oval 35">
                <a:extLst>
                  <a:ext uri="{FF2B5EF4-FFF2-40B4-BE49-F238E27FC236}">
                    <a16:creationId xmlns:a16="http://schemas.microsoft.com/office/drawing/2014/main" id="{5B922D58-C8B4-45EB-8927-386099F3A84D}"/>
                  </a:ext>
                </a:extLst>
              </p:cNvPr>
              <p:cNvSpPr/>
              <p:nvPr/>
            </p:nvSpPr>
            <p:spPr>
              <a:xfrm>
                <a:off x="4095750" y="3429000"/>
                <a:ext cx="2000250" cy="1885950"/>
              </a:xfrm>
              <a:prstGeom prst="ellipse">
                <a:avLst/>
              </a:prstGeom>
              <a:solidFill>
                <a:srgbClr val="5B9BD5"/>
              </a:solidFill>
              <a:ln w="31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46D6E546-34D7-4B68-BAE5-87116C968AB6}"/>
                  </a:ext>
                </a:extLst>
              </p:cNvPr>
              <p:cNvSpPr/>
              <p:nvPr/>
            </p:nvSpPr>
            <p:spPr>
              <a:xfrm>
                <a:off x="4751438" y="4057650"/>
                <a:ext cx="688874" cy="628650"/>
              </a:xfrm>
              <a:prstGeom prst="ellipse">
                <a:avLst/>
              </a:prstGeom>
              <a:solidFill>
                <a:srgbClr val="A9D18E"/>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008000"/>
                    </a:solidFill>
                    <a:latin typeface="Arial Black" panose="020B0A04020102020204" pitchFamily="34" charset="0"/>
                  </a:rPr>
                  <a:t>PD</a:t>
                </a:r>
              </a:p>
            </p:txBody>
          </p:sp>
        </p:grpSp>
        <p:sp>
          <p:nvSpPr>
            <p:cNvPr id="25" name="Oval 24">
              <a:extLst>
                <a:ext uri="{FF2B5EF4-FFF2-40B4-BE49-F238E27FC236}">
                  <a16:creationId xmlns:a16="http://schemas.microsoft.com/office/drawing/2014/main" id="{25DB11A0-5596-4078-8279-D7B7AFE8A262}"/>
                </a:ext>
              </a:extLst>
            </p:cNvPr>
            <p:cNvSpPr/>
            <p:nvPr/>
          </p:nvSpPr>
          <p:spPr>
            <a:xfrm>
              <a:off x="4445855" y="2575621"/>
              <a:ext cx="960276" cy="667998"/>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PARC</a:t>
              </a:r>
            </a:p>
          </p:txBody>
        </p:sp>
        <p:sp>
          <p:nvSpPr>
            <p:cNvPr id="26" name="Oval 25">
              <a:extLst>
                <a:ext uri="{FF2B5EF4-FFF2-40B4-BE49-F238E27FC236}">
                  <a16:creationId xmlns:a16="http://schemas.microsoft.com/office/drawing/2014/main" id="{C987626A-1B50-43AC-9D1D-0915FEAF309E}"/>
                </a:ext>
              </a:extLst>
            </p:cNvPr>
            <p:cNvSpPr/>
            <p:nvPr/>
          </p:nvSpPr>
          <p:spPr>
            <a:xfrm>
              <a:off x="6238217" y="4086096"/>
              <a:ext cx="852728" cy="807165"/>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SPE</a:t>
              </a:r>
            </a:p>
          </p:txBody>
        </p:sp>
        <p:sp>
          <p:nvSpPr>
            <p:cNvPr id="27" name="Oval 26">
              <a:extLst>
                <a:ext uri="{FF2B5EF4-FFF2-40B4-BE49-F238E27FC236}">
                  <a16:creationId xmlns:a16="http://schemas.microsoft.com/office/drawing/2014/main" id="{877A6A5F-5D47-4691-ACA0-AE7CDDDBCFA9}"/>
                </a:ext>
              </a:extLst>
            </p:cNvPr>
            <p:cNvSpPr/>
            <p:nvPr/>
          </p:nvSpPr>
          <p:spPr>
            <a:xfrm>
              <a:off x="2730808" y="4065601"/>
              <a:ext cx="882962" cy="848157"/>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PIRE</a:t>
              </a:r>
            </a:p>
          </p:txBody>
        </p:sp>
        <p:sp>
          <p:nvSpPr>
            <p:cNvPr id="28" name="Oval 27">
              <a:extLst>
                <a:ext uri="{FF2B5EF4-FFF2-40B4-BE49-F238E27FC236}">
                  <a16:creationId xmlns:a16="http://schemas.microsoft.com/office/drawing/2014/main" id="{7FFA693A-F4DF-42B4-A24F-CEC41C28D763}"/>
                </a:ext>
              </a:extLst>
            </p:cNvPr>
            <p:cNvSpPr/>
            <p:nvPr/>
          </p:nvSpPr>
          <p:spPr>
            <a:xfrm>
              <a:off x="4218474" y="5843202"/>
              <a:ext cx="1415039" cy="620518"/>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tx1"/>
                  </a:solidFill>
                </a:rPr>
                <a:t>POI</a:t>
              </a:r>
            </a:p>
            <a:p>
              <a:pPr algn="ctr"/>
              <a:r>
                <a:rPr lang="en-US" sz="1100" b="1" dirty="0">
                  <a:solidFill>
                    <a:schemeClr val="tx1"/>
                  </a:solidFill>
                </a:rPr>
                <a:t>Specialist</a:t>
              </a:r>
            </a:p>
          </p:txBody>
        </p:sp>
        <p:cxnSp>
          <p:nvCxnSpPr>
            <p:cNvPr id="29" name="Straight Arrow Connector 28">
              <a:extLst>
                <a:ext uri="{FF2B5EF4-FFF2-40B4-BE49-F238E27FC236}">
                  <a16:creationId xmlns:a16="http://schemas.microsoft.com/office/drawing/2014/main" id="{C20C256A-DDE1-44CC-BA56-0E8AB845CE2A}"/>
                </a:ext>
              </a:extLst>
            </p:cNvPr>
            <p:cNvCxnSpPr>
              <a:cxnSpLocks/>
              <a:stCxn id="36" idx="4"/>
              <a:endCxn id="28" idx="0"/>
            </p:cNvCxnSpPr>
            <p:nvPr/>
          </p:nvCxnSpPr>
          <p:spPr>
            <a:xfrm>
              <a:off x="4925994" y="5432653"/>
              <a:ext cx="0" cy="410549"/>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96AC0C88-26F2-4B90-B05C-77CE0BA042A2}"/>
                </a:ext>
              </a:extLst>
            </p:cNvPr>
            <p:cNvCxnSpPr>
              <a:cxnSpLocks/>
              <a:stCxn id="36" idx="6"/>
              <a:endCxn id="26" idx="2"/>
            </p:cNvCxnSpPr>
            <p:nvPr/>
          </p:nvCxnSpPr>
          <p:spPr>
            <a:xfrm flipV="1">
              <a:off x="5926119" y="4489678"/>
              <a:ext cx="312098" cy="1"/>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DA0AEC1F-313A-4882-AAC7-8F49EE8A6945}"/>
                </a:ext>
              </a:extLst>
            </p:cNvPr>
            <p:cNvCxnSpPr/>
            <p:nvPr/>
          </p:nvCxnSpPr>
          <p:spPr>
            <a:xfrm>
              <a:off x="4925994" y="3230417"/>
              <a:ext cx="0" cy="944937"/>
            </a:xfrm>
            <a:prstGeom prst="straightConnector1">
              <a:avLst/>
            </a:prstGeom>
            <a:ln>
              <a:solidFill>
                <a:schemeClr val="tx1"/>
              </a:solidFill>
              <a:prstDash val="dash"/>
              <a:tailEnd type="triangle"/>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0FA2B3F8-9A4A-431A-A6C2-6EC11F0556E3}"/>
                </a:ext>
              </a:extLst>
            </p:cNvPr>
            <p:cNvSpPr txBox="1"/>
            <p:nvPr/>
          </p:nvSpPr>
          <p:spPr>
            <a:xfrm>
              <a:off x="4458098" y="3705178"/>
              <a:ext cx="1134422" cy="307777"/>
            </a:xfrm>
            <a:prstGeom prst="rect">
              <a:avLst/>
            </a:prstGeom>
            <a:noFill/>
          </p:spPr>
          <p:txBody>
            <a:bodyPr wrap="square" rtlCol="0">
              <a:spAutoFit/>
            </a:bodyPr>
            <a:lstStyle/>
            <a:p>
              <a:r>
                <a:rPr lang="en-US" sz="1400" b="1" dirty="0"/>
                <a:t>PIM/RPM</a:t>
              </a:r>
            </a:p>
          </p:txBody>
        </p:sp>
        <p:cxnSp>
          <p:nvCxnSpPr>
            <p:cNvPr id="33" name="Straight Arrow Connector 32">
              <a:extLst>
                <a:ext uri="{FF2B5EF4-FFF2-40B4-BE49-F238E27FC236}">
                  <a16:creationId xmlns:a16="http://schemas.microsoft.com/office/drawing/2014/main" id="{42BA0B4B-65BE-4D15-8057-88F371B9821F}"/>
                </a:ext>
              </a:extLst>
            </p:cNvPr>
            <p:cNvCxnSpPr>
              <a:cxnSpLocks/>
              <a:stCxn id="27" idx="6"/>
              <a:endCxn id="37" idx="2"/>
            </p:cNvCxnSpPr>
            <p:nvPr/>
          </p:nvCxnSpPr>
          <p:spPr>
            <a:xfrm>
              <a:off x="3613770" y="4489679"/>
              <a:ext cx="967787" cy="0"/>
            </a:xfrm>
            <a:prstGeom prst="straightConnector1">
              <a:avLst/>
            </a:prstGeom>
            <a:ln>
              <a:solidFill>
                <a:schemeClr val="tx1"/>
              </a:solidFill>
              <a:prstDash val="dash"/>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FCBD04D7-CA26-48BF-8087-B25E554EE897}"/>
                </a:ext>
              </a:extLst>
            </p:cNvPr>
            <p:cNvCxnSpPr>
              <a:cxnSpLocks/>
              <a:stCxn id="36" idx="6"/>
              <a:endCxn id="37" idx="6"/>
            </p:cNvCxnSpPr>
            <p:nvPr/>
          </p:nvCxnSpPr>
          <p:spPr>
            <a:xfrm flipH="1">
              <a:off x="5270431" y="4489679"/>
              <a:ext cx="655688" cy="0"/>
            </a:xfrm>
            <a:prstGeom prst="straightConnector1">
              <a:avLst/>
            </a:prstGeom>
            <a:ln>
              <a:solidFill>
                <a:schemeClr val="tx1"/>
              </a:solidFill>
              <a:prstDash val="dash"/>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1D4014FF-EA90-4DB8-B0C5-BFCD22B96E4A}"/>
                </a:ext>
              </a:extLst>
            </p:cNvPr>
            <p:cNvCxnSpPr>
              <a:cxnSpLocks/>
              <a:stCxn id="36" idx="4"/>
              <a:endCxn id="37" idx="4"/>
            </p:cNvCxnSpPr>
            <p:nvPr/>
          </p:nvCxnSpPr>
          <p:spPr>
            <a:xfrm flipV="1">
              <a:off x="4925994" y="4804004"/>
              <a:ext cx="0" cy="628650"/>
            </a:xfrm>
            <a:prstGeom prst="straightConnector1">
              <a:avLst/>
            </a:prstGeom>
            <a:ln>
              <a:solidFill>
                <a:schemeClr val="tx1"/>
              </a:solidFill>
              <a:prstDash val="dash"/>
              <a:tailEnd type="triangle"/>
            </a:ln>
          </p:spPr>
          <p:style>
            <a:lnRef idx="1">
              <a:schemeClr val="dk1"/>
            </a:lnRef>
            <a:fillRef idx="0">
              <a:schemeClr val="dk1"/>
            </a:fillRef>
            <a:effectRef idx="0">
              <a:schemeClr val="dk1"/>
            </a:effectRef>
            <a:fontRef idx="minor">
              <a:schemeClr val="tx1"/>
            </a:fontRef>
          </p:style>
        </p:cxnSp>
      </p:grpSp>
      <p:cxnSp>
        <p:nvCxnSpPr>
          <p:cNvPr id="42" name="Straight Arrow Connector 41">
            <a:extLst>
              <a:ext uri="{FF2B5EF4-FFF2-40B4-BE49-F238E27FC236}">
                <a16:creationId xmlns:a16="http://schemas.microsoft.com/office/drawing/2014/main" id="{96AFFC55-9EAA-4ECA-B786-230DFD396A85}"/>
              </a:ext>
            </a:extLst>
          </p:cNvPr>
          <p:cNvCxnSpPr>
            <a:cxnSpLocks/>
            <a:stCxn id="27" idx="6"/>
            <a:endCxn id="36" idx="2"/>
          </p:cNvCxnSpPr>
          <p:nvPr/>
        </p:nvCxnSpPr>
        <p:spPr>
          <a:xfrm>
            <a:off x="7980984" y="3175387"/>
            <a:ext cx="283865" cy="0"/>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7363EBE9-7FC4-4C64-B769-6B8AD7A5016B}"/>
              </a:ext>
            </a:extLst>
          </p:cNvPr>
          <p:cNvCxnSpPr>
            <a:cxnSpLocks/>
            <a:stCxn id="25" idx="4"/>
            <a:endCxn id="36" idx="0"/>
          </p:cNvCxnSpPr>
          <p:nvPr/>
        </p:nvCxnSpPr>
        <p:spPr>
          <a:xfrm>
            <a:off x="9174499" y="2069171"/>
            <a:ext cx="0" cy="269069"/>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grpSp>
        <p:nvGrpSpPr>
          <p:cNvPr id="55" name="Group 54">
            <a:extLst>
              <a:ext uri="{FF2B5EF4-FFF2-40B4-BE49-F238E27FC236}">
                <a16:creationId xmlns:a16="http://schemas.microsoft.com/office/drawing/2014/main" id="{A4D046FD-4A20-4BB9-B5FA-069D0FA13565}"/>
              </a:ext>
            </a:extLst>
          </p:cNvPr>
          <p:cNvGrpSpPr/>
          <p:nvPr/>
        </p:nvGrpSpPr>
        <p:grpSpPr>
          <a:xfrm>
            <a:off x="9478319" y="1169388"/>
            <a:ext cx="970402" cy="1216494"/>
            <a:chOff x="9459564" y="1169949"/>
            <a:chExt cx="1100192" cy="1460687"/>
          </a:xfrm>
        </p:grpSpPr>
        <p:sp>
          <p:nvSpPr>
            <p:cNvPr id="49" name="Oval 48">
              <a:extLst>
                <a:ext uri="{FF2B5EF4-FFF2-40B4-BE49-F238E27FC236}">
                  <a16:creationId xmlns:a16="http://schemas.microsoft.com/office/drawing/2014/main" id="{BD077209-1978-442F-983E-EC372E7D8DB2}"/>
                </a:ext>
              </a:extLst>
            </p:cNvPr>
            <p:cNvSpPr/>
            <p:nvPr/>
          </p:nvSpPr>
          <p:spPr>
            <a:xfrm>
              <a:off x="9660644" y="1169949"/>
              <a:ext cx="899112" cy="807524"/>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HFIT</a:t>
              </a:r>
            </a:p>
          </p:txBody>
        </p:sp>
        <p:cxnSp>
          <p:nvCxnSpPr>
            <p:cNvPr id="50" name="Straight Arrow Connector 49">
              <a:extLst>
                <a:ext uri="{FF2B5EF4-FFF2-40B4-BE49-F238E27FC236}">
                  <a16:creationId xmlns:a16="http://schemas.microsoft.com/office/drawing/2014/main" id="{591A19C3-1495-4D6C-ACB5-A652E19BD04F}"/>
                </a:ext>
              </a:extLst>
            </p:cNvPr>
            <p:cNvCxnSpPr>
              <a:cxnSpLocks/>
              <a:endCxn id="49" idx="3"/>
            </p:cNvCxnSpPr>
            <p:nvPr/>
          </p:nvCxnSpPr>
          <p:spPr>
            <a:xfrm flipV="1">
              <a:off x="9459564" y="1859214"/>
              <a:ext cx="332752" cy="771422"/>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grpSp>
      <p:sp>
        <p:nvSpPr>
          <p:cNvPr id="57" name="Oval 56">
            <a:extLst>
              <a:ext uri="{FF2B5EF4-FFF2-40B4-BE49-F238E27FC236}">
                <a16:creationId xmlns:a16="http://schemas.microsoft.com/office/drawing/2014/main" id="{2BA2CF83-2539-4EBA-AF46-9705880F0194}"/>
              </a:ext>
            </a:extLst>
          </p:cNvPr>
          <p:cNvSpPr/>
          <p:nvPr/>
        </p:nvSpPr>
        <p:spPr>
          <a:xfrm>
            <a:off x="10366989" y="3682612"/>
            <a:ext cx="722210" cy="554071"/>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FPM</a:t>
            </a:r>
          </a:p>
        </p:txBody>
      </p:sp>
      <p:cxnSp>
        <p:nvCxnSpPr>
          <p:cNvPr id="60" name="Straight Arrow Connector 59">
            <a:extLst>
              <a:ext uri="{FF2B5EF4-FFF2-40B4-BE49-F238E27FC236}">
                <a16:creationId xmlns:a16="http://schemas.microsoft.com/office/drawing/2014/main" id="{DDC0D265-D8EA-42E5-B0C6-F7E77376A80E}"/>
              </a:ext>
            </a:extLst>
          </p:cNvPr>
          <p:cNvCxnSpPr>
            <a:cxnSpLocks/>
            <a:endCxn id="57" idx="1"/>
          </p:cNvCxnSpPr>
          <p:nvPr/>
        </p:nvCxnSpPr>
        <p:spPr>
          <a:xfrm>
            <a:off x="9969838" y="3525933"/>
            <a:ext cx="502916" cy="237821"/>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66" name="Oval 65">
            <a:extLst>
              <a:ext uri="{FF2B5EF4-FFF2-40B4-BE49-F238E27FC236}">
                <a16:creationId xmlns:a16="http://schemas.microsoft.com/office/drawing/2014/main" id="{44AC9E3C-44FF-4A49-8033-93BE979E6FE9}"/>
              </a:ext>
            </a:extLst>
          </p:cNvPr>
          <p:cNvSpPr/>
          <p:nvPr/>
        </p:nvSpPr>
        <p:spPr>
          <a:xfrm>
            <a:off x="7155313" y="3648927"/>
            <a:ext cx="803085" cy="612536"/>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TOPO</a:t>
            </a:r>
          </a:p>
        </p:txBody>
      </p:sp>
      <p:cxnSp>
        <p:nvCxnSpPr>
          <p:cNvPr id="67" name="Straight Arrow Connector 66">
            <a:extLst>
              <a:ext uri="{FF2B5EF4-FFF2-40B4-BE49-F238E27FC236}">
                <a16:creationId xmlns:a16="http://schemas.microsoft.com/office/drawing/2014/main" id="{91BA544D-6F8E-425F-A73E-0D3D204A5923}"/>
              </a:ext>
            </a:extLst>
          </p:cNvPr>
          <p:cNvCxnSpPr>
            <a:cxnSpLocks/>
            <a:stCxn id="36" idx="3"/>
            <a:endCxn id="66" idx="6"/>
          </p:cNvCxnSpPr>
          <p:nvPr/>
        </p:nvCxnSpPr>
        <p:spPr>
          <a:xfrm flipH="1">
            <a:off x="7958398" y="3767339"/>
            <a:ext cx="572881" cy="187856"/>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76" name="Oval 75">
            <a:extLst>
              <a:ext uri="{FF2B5EF4-FFF2-40B4-BE49-F238E27FC236}">
                <a16:creationId xmlns:a16="http://schemas.microsoft.com/office/drawing/2014/main" id="{26592154-136B-44EF-B7E8-CE703523F9F1}"/>
              </a:ext>
            </a:extLst>
          </p:cNvPr>
          <p:cNvSpPr/>
          <p:nvPr/>
        </p:nvSpPr>
        <p:spPr>
          <a:xfrm>
            <a:off x="7178923" y="2052641"/>
            <a:ext cx="803086" cy="603980"/>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CMC</a:t>
            </a:r>
            <a:endParaRPr lang="en-US" sz="1400" b="1" dirty="0">
              <a:solidFill>
                <a:schemeClr val="tx1"/>
              </a:solidFill>
            </a:endParaRPr>
          </a:p>
        </p:txBody>
      </p:sp>
      <p:cxnSp>
        <p:nvCxnSpPr>
          <p:cNvPr id="77" name="Straight Arrow Connector 76">
            <a:extLst>
              <a:ext uri="{FF2B5EF4-FFF2-40B4-BE49-F238E27FC236}">
                <a16:creationId xmlns:a16="http://schemas.microsoft.com/office/drawing/2014/main" id="{306457F9-231E-4A01-966D-B2D489E72BAE}"/>
              </a:ext>
            </a:extLst>
          </p:cNvPr>
          <p:cNvCxnSpPr>
            <a:cxnSpLocks/>
            <a:stCxn id="76" idx="5"/>
          </p:cNvCxnSpPr>
          <p:nvPr/>
        </p:nvCxnSpPr>
        <p:spPr>
          <a:xfrm>
            <a:off x="7864400" y="2568170"/>
            <a:ext cx="524024" cy="234918"/>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89" name="Oval 88">
            <a:extLst>
              <a:ext uri="{FF2B5EF4-FFF2-40B4-BE49-F238E27FC236}">
                <a16:creationId xmlns:a16="http://schemas.microsoft.com/office/drawing/2014/main" id="{6DD3EC21-3AEF-417F-980A-20C64486014D}"/>
              </a:ext>
            </a:extLst>
          </p:cNvPr>
          <p:cNvSpPr/>
          <p:nvPr/>
        </p:nvSpPr>
        <p:spPr>
          <a:xfrm>
            <a:off x="9950907" y="4251066"/>
            <a:ext cx="662444" cy="595075"/>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PDI</a:t>
            </a:r>
          </a:p>
        </p:txBody>
      </p:sp>
      <p:cxnSp>
        <p:nvCxnSpPr>
          <p:cNvPr id="93" name="Straight Arrow Connector 92">
            <a:extLst>
              <a:ext uri="{FF2B5EF4-FFF2-40B4-BE49-F238E27FC236}">
                <a16:creationId xmlns:a16="http://schemas.microsoft.com/office/drawing/2014/main" id="{239676B5-27B4-421B-A087-A21BFEA5D07B}"/>
              </a:ext>
            </a:extLst>
          </p:cNvPr>
          <p:cNvCxnSpPr>
            <a:cxnSpLocks/>
            <a:endCxn id="89" idx="1"/>
          </p:cNvCxnSpPr>
          <p:nvPr/>
        </p:nvCxnSpPr>
        <p:spPr>
          <a:xfrm>
            <a:off x="9618228" y="3893161"/>
            <a:ext cx="429692" cy="445052"/>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101" name="Oval 100">
            <a:extLst>
              <a:ext uri="{FF2B5EF4-FFF2-40B4-BE49-F238E27FC236}">
                <a16:creationId xmlns:a16="http://schemas.microsoft.com/office/drawing/2014/main" id="{6D8E6955-1855-4022-8715-FB27FB8683C3}"/>
              </a:ext>
            </a:extLst>
          </p:cNvPr>
          <p:cNvSpPr/>
          <p:nvPr/>
        </p:nvSpPr>
        <p:spPr>
          <a:xfrm>
            <a:off x="10444656" y="2329165"/>
            <a:ext cx="1187098" cy="462332"/>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Manifest</a:t>
            </a:r>
          </a:p>
        </p:txBody>
      </p:sp>
      <p:sp>
        <p:nvSpPr>
          <p:cNvPr id="141" name="Oval 140">
            <a:extLst>
              <a:ext uri="{FF2B5EF4-FFF2-40B4-BE49-F238E27FC236}">
                <a16:creationId xmlns:a16="http://schemas.microsoft.com/office/drawing/2014/main" id="{000B7CEC-5320-4326-9EED-8BCB0D2959B1}"/>
              </a:ext>
            </a:extLst>
          </p:cNvPr>
          <p:cNvSpPr/>
          <p:nvPr/>
        </p:nvSpPr>
        <p:spPr>
          <a:xfrm>
            <a:off x="7812309" y="1451522"/>
            <a:ext cx="803086" cy="603980"/>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Cold Stow</a:t>
            </a:r>
            <a:endParaRPr lang="en-US" sz="1400" b="1" dirty="0">
              <a:solidFill>
                <a:schemeClr val="tx1"/>
              </a:solidFill>
            </a:endParaRPr>
          </a:p>
        </p:txBody>
      </p:sp>
      <p:cxnSp>
        <p:nvCxnSpPr>
          <p:cNvPr id="143" name="Straight Arrow Connector 142">
            <a:extLst>
              <a:ext uri="{FF2B5EF4-FFF2-40B4-BE49-F238E27FC236}">
                <a16:creationId xmlns:a16="http://schemas.microsoft.com/office/drawing/2014/main" id="{70D171BD-4395-4DF2-9DC5-192B7FF268E8}"/>
              </a:ext>
            </a:extLst>
          </p:cNvPr>
          <p:cNvCxnSpPr>
            <a:cxnSpLocks/>
          </p:cNvCxnSpPr>
          <p:nvPr/>
        </p:nvCxnSpPr>
        <p:spPr>
          <a:xfrm>
            <a:off x="8379347" y="2017844"/>
            <a:ext cx="280604" cy="489459"/>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157" name="Straight Arrow Connector 156">
            <a:extLst>
              <a:ext uri="{FF2B5EF4-FFF2-40B4-BE49-F238E27FC236}">
                <a16:creationId xmlns:a16="http://schemas.microsoft.com/office/drawing/2014/main" id="{739BAF74-7ADD-4646-9609-181EEAB2A857}"/>
              </a:ext>
            </a:extLst>
          </p:cNvPr>
          <p:cNvCxnSpPr>
            <a:cxnSpLocks/>
            <a:endCxn id="101" idx="2"/>
          </p:cNvCxnSpPr>
          <p:nvPr/>
        </p:nvCxnSpPr>
        <p:spPr>
          <a:xfrm flipV="1">
            <a:off x="9969838" y="2560331"/>
            <a:ext cx="474818" cy="231166"/>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171" name="Oval 170">
            <a:extLst>
              <a:ext uri="{FF2B5EF4-FFF2-40B4-BE49-F238E27FC236}">
                <a16:creationId xmlns:a16="http://schemas.microsoft.com/office/drawing/2014/main" id="{821616E7-BB16-407D-96C5-5D7DE11D3823}"/>
              </a:ext>
            </a:extLst>
          </p:cNvPr>
          <p:cNvSpPr/>
          <p:nvPr/>
        </p:nvSpPr>
        <p:spPr>
          <a:xfrm>
            <a:off x="7696203" y="4208233"/>
            <a:ext cx="724899" cy="612536"/>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PSIE</a:t>
            </a:r>
          </a:p>
        </p:txBody>
      </p:sp>
      <p:cxnSp>
        <p:nvCxnSpPr>
          <p:cNvPr id="173" name="Straight Arrow Connector 172">
            <a:extLst>
              <a:ext uri="{FF2B5EF4-FFF2-40B4-BE49-F238E27FC236}">
                <a16:creationId xmlns:a16="http://schemas.microsoft.com/office/drawing/2014/main" id="{2E6E8CD8-5429-4676-86C3-C72F9D3657A9}"/>
              </a:ext>
            </a:extLst>
          </p:cNvPr>
          <p:cNvCxnSpPr>
            <a:cxnSpLocks/>
            <a:endCxn id="171" idx="7"/>
          </p:cNvCxnSpPr>
          <p:nvPr/>
        </p:nvCxnSpPr>
        <p:spPr>
          <a:xfrm flipH="1">
            <a:off x="8314943" y="3886200"/>
            <a:ext cx="388006" cy="411737"/>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176" name="Oval 175">
            <a:extLst>
              <a:ext uri="{FF2B5EF4-FFF2-40B4-BE49-F238E27FC236}">
                <a16:creationId xmlns:a16="http://schemas.microsoft.com/office/drawing/2014/main" id="{EC1AF876-29B8-4999-8694-4CFD31DB9210}"/>
              </a:ext>
            </a:extLst>
          </p:cNvPr>
          <p:cNvSpPr/>
          <p:nvPr/>
        </p:nvSpPr>
        <p:spPr>
          <a:xfrm>
            <a:off x="10161994" y="1792525"/>
            <a:ext cx="960177" cy="462332"/>
          </a:xfrm>
          <a:prstGeom prst="ellipse">
            <a:avLst/>
          </a:prstGeom>
          <a:solidFill>
            <a:srgbClr val="9DC3E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Eng. </a:t>
            </a:r>
            <a:r>
              <a:rPr lang="en-US" sz="1200" b="1" dirty="0" err="1">
                <a:solidFill>
                  <a:schemeClr val="tx1"/>
                </a:solidFill>
              </a:rPr>
              <a:t>Discp</a:t>
            </a:r>
            <a:r>
              <a:rPr lang="en-US" sz="1200" b="1" dirty="0">
                <a:solidFill>
                  <a:schemeClr val="tx1"/>
                </a:solidFill>
              </a:rPr>
              <a:t>.</a:t>
            </a:r>
          </a:p>
        </p:txBody>
      </p:sp>
      <p:cxnSp>
        <p:nvCxnSpPr>
          <p:cNvPr id="184" name="Straight Arrow Connector 183">
            <a:extLst>
              <a:ext uri="{FF2B5EF4-FFF2-40B4-BE49-F238E27FC236}">
                <a16:creationId xmlns:a16="http://schemas.microsoft.com/office/drawing/2014/main" id="{E94547B6-A118-4BFE-8124-A58C52CEF66E}"/>
              </a:ext>
            </a:extLst>
          </p:cNvPr>
          <p:cNvCxnSpPr>
            <a:cxnSpLocks/>
            <a:endCxn id="176" idx="2"/>
          </p:cNvCxnSpPr>
          <p:nvPr/>
        </p:nvCxnSpPr>
        <p:spPr>
          <a:xfrm flipV="1">
            <a:off x="9727650" y="2023691"/>
            <a:ext cx="434344" cy="486274"/>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17420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6850" y="1943100"/>
            <a:ext cx="9144000" cy="2400300"/>
          </a:xfrm>
        </p:spPr>
        <p:txBody>
          <a:bodyPr/>
          <a:lstStyle/>
          <a:p>
            <a:pPr marL="0" indent="0" algn="ctr">
              <a:buNone/>
            </a:pPr>
            <a:r>
              <a:rPr lang="en-US" sz="3600" dirty="0"/>
              <a:t>The Science, Technology, and Exploration Flow </a:t>
            </a:r>
          </a:p>
          <a:p>
            <a:pPr marL="0" indent="0" algn="ctr">
              <a:buNone/>
            </a:pPr>
            <a:r>
              <a:rPr lang="en-US" sz="3600" dirty="0"/>
              <a:t>or simply “The ST&amp;E Flow” </a:t>
            </a:r>
          </a:p>
          <a:p>
            <a:pPr marL="0" indent="0" algn="ctr">
              <a:buNone/>
            </a:pPr>
            <a:endParaRPr lang="en-US" dirty="0"/>
          </a:p>
          <a:p>
            <a:pPr marL="0" indent="0" algn="ctr">
              <a:buNone/>
            </a:pPr>
            <a:r>
              <a:rPr lang="en-US" dirty="0"/>
              <a:t>aka…The ISS Payload Integration Process</a:t>
            </a:r>
            <a:endParaRPr lang="en-US" sz="3600" dirty="0"/>
          </a:p>
        </p:txBody>
      </p:sp>
    </p:spTree>
    <p:extLst>
      <p:ext uri="{BB962C8B-B14F-4D97-AF65-F5344CB8AC3E}">
        <p14:creationId xmlns:p14="http://schemas.microsoft.com/office/powerpoint/2010/main" val="3466888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ST&amp;E Integration Flow Phases</a:t>
            </a:r>
          </a:p>
        </p:txBody>
      </p:sp>
      <p:sp>
        <p:nvSpPr>
          <p:cNvPr id="6" name="Content Placeholder 2"/>
          <p:cNvSpPr>
            <a:spLocks noGrp="1"/>
          </p:cNvSpPr>
          <p:nvPr>
            <p:ph idx="1"/>
          </p:nvPr>
        </p:nvSpPr>
        <p:spPr>
          <a:xfrm>
            <a:off x="841248" y="2571750"/>
            <a:ext cx="10741152" cy="3999257"/>
          </a:xfrm>
        </p:spPr>
        <p:txBody>
          <a:bodyPr/>
          <a:lstStyle/>
          <a:p>
            <a:r>
              <a:rPr lang="en-US" sz="1800" dirty="0"/>
              <a:t>The ST&amp;E Flow is a 6 phase integration flow modeled after standard NASA systems engineering development processes </a:t>
            </a:r>
          </a:p>
          <a:p>
            <a:r>
              <a:rPr lang="en-US" sz="1800" dirty="0"/>
              <a:t>The flow is flexible - not every milestone in the flow is executed for every payload</a:t>
            </a:r>
          </a:p>
          <a:p>
            <a:r>
              <a:rPr lang="en-US" sz="1800" dirty="0"/>
              <a:t>The PD defines their development schedule – the Program defines the integration schedule in accordance with the PD’s development schedule</a:t>
            </a:r>
          </a:p>
          <a:p>
            <a:r>
              <a:rPr lang="en-US" sz="1800" dirty="0"/>
              <a:t>The Program targets a flight based initially on the readiness date provided by the PD and any specific business considerations </a:t>
            </a:r>
          </a:p>
          <a:p>
            <a:r>
              <a:rPr lang="en-US" sz="1800" dirty="0"/>
              <a:t>Actual flight assignment is done approximately half way through the flow, taking into consideration payload readiness and its overall risk (risk to the PD and/or risk to the Program) in conjunction with the sponsor</a:t>
            </a:r>
          </a:p>
          <a:p>
            <a:r>
              <a:rPr lang="en-US" sz="1800" dirty="0"/>
              <a:t>Transition between the phases is internal to the ISS Program to assess and mitigate risk</a:t>
            </a:r>
          </a:p>
        </p:txBody>
      </p:sp>
      <p:grpSp>
        <p:nvGrpSpPr>
          <p:cNvPr id="8" name="Group 7"/>
          <p:cNvGrpSpPr/>
          <p:nvPr/>
        </p:nvGrpSpPr>
        <p:grpSpPr>
          <a:xfrm>
            <a:off x="1699414" y="1455063"/>
            <a:ext cx="1099147" cy="659488"/>
            <a:chOff x="0" y="2970"/>
            <a:chExt cx="1099147" cy="659488"/>
          </a:xfrm>
        </p:grpSpPr>
        <p:sp>
          <p:nvSpPr>
            <p:cNvPr id="9" name="Rounded Rectangle 8"/>
            <p:cNvSpPr/>
            <p:nvPr/>
          </p:nvSpPr>
          <p:spPr>
            <a:xfrm>
              <a:off x="0"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 name="Rounded Rectangle 4"/>
            <p:cNvSpPr/>
            <p:nvPr/>
          </p:nvSpPr>
          <p:spPr>
            <a:xfrm>
              <a:off x="19316"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Conception</a:t>
              </a:r>
            </a:p>
          </p:txBody>
        </p:sp>
      </p:grpSp>
      <p:grpSp>
        <p:nvGrpSpPr>
          <p:cNvPr id="32" name="Group 31"/>
          <p:cNvGrpSpPr/>
          <p:nvPr/>
        </p:nvGrpSpPr>
        <p:grpSpPr>
          <a:xfrm>
            <a:off x="3238219" y="1455063"/>
            <a:ext cx="1099147" cy="659488"/>
            <a:chOff x="1538806" y="2970"/>
            <a:chExt cx="1099147" cy="659488"/>
          </a:xfrm>
        </p:grpSpPr>
        <p:sp>
          <p:nvSpPr>
            <p:cNvPr id="33" name="Rounded Rectangle 32"/>
            <p:cNvSpPr/>
            <p:nvPr/>
          </p:nvSpPr>
          <p:spPr>
            <a:xfrm>
              <a:off x="1538806"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4" name="Rounded Rectangle 6"/>
            <p:cNvSpPr/>
            <p:nvPr/>
          </p:nvSpPr>
          <p:spPr>
            <a:xfrm>
              <a:off x="1558122"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Plan and Prepare</a:t>
              </a:r>
            </a:p>
          </p:txBody>
        </p:sp>
      </p:grpSp>
      <p:grpSp>
        <p:nvGrpSpPr>
          <p:cNvPr id="35" name="Group 34"/>
          <p:cNvGrpSpPr/>
          <p:nvPr/>
        </p:nvGrpSpPr>
        <p:grpSpPr>
          <a:xfrm>
            <a:off x="4777026" y="1455063"/>
            <a:ext cx="1099147" cy="659488"/>
            <a:chOff x="3077612" y="2970"/>
            <a:chExt cx="1099147" cy="659488"/>
          </a:xfrm>
        </p:grpSpPr>
        <p:sp>
          <p:nvSpPr>
            <p:cNvPr id="36" name="Rounded Rectangle 35"/>
            <p:cNvSpPr/>
            <p:nvPr/>
          </p:nvSpPr>
          <p:spPr>
            <a:xfrm>
              <a:off x="3077612"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7" name="Rounded Rectangle 8"/>
            <p:cNvSpPr/>
            <p:nvPr/>
          </p:nvSpPr>
          <p:spPr>
            <a:xfrm>
              <a:off x="3096928"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Design and Analyze</a:t>
              </a:r>
            </a:p>
          </p:txBody>
        </p:sp>
      </p:grpSp>
      <p:grpSp>
        <p:nvGrpSpPr>
          <p:cNvPr id="38" name="Group 37"/>
          <p:cNvGrpSpPr/>
          <p:nvPr/>
        </p:nvGrpSpPr>
        <p:grpSpPr>
          <a:xfrm>
            <a:off x="6315831" y="1452092"/>
            <a:ext cx="1099147" cy="659488"/>
            <a:chOff x="4616418" y="0"/>
            <a:chExt cx="1099147" cy="659488"/>
          </a:xfrm>
        </p:grpSpPr>
        <p:sp>
          <p:nvSpPr>
            <p:cNvPr id="39" name="Rounded Rectangle 38"/>
            <p:cNvSpPr/>
            <p:nvPr/>
          </p:nvSpPr>
          <p:spPr>
            <a:xfrm>
              <a:off x="4616418" y="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0" name="Rounded Rectangle 10"/>
            <p:cNvSpPr/>
            <p:nvPr/>
          </p:nvSpPr>
          <p:spPr>
            <a:xfrm>
              <a:off x="4635734" y="1931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Verify</a:t>
              </a:r>
            </a:p>
          </p:txBody>
        </p:sp>
      </p:grpSp>
      <p:grpSp>
        <p:nvGrpSpPr>
          <p:cNvPr id="41" name="Group 40"/>
          <p:cNvGrpSpPr/>
          <p:nvPr/>
        </p:nvGrpSpPr>
        <p:grpSpPr>
          <a:xfrm>
            <a:off x="7854639" y="1455063"/>
            <a:ext cx="1099147" cy="659488"/>
            <a:chOff x="6155225" y="2970"/>
            <a:chExt cx="1099147" cy="659488"/>
          </a:xfrm>
        </p:grpSpPr>
        <p:sp>
          <p:nvSpPr>
            <p:cNvPr id="42" name="Rounded Rectangle 41"/>
            <p:cNvSpPr/>
            <p:nvPr/>
          </p:nvSpPr>
          <p:spPr>
            <a:xfrm>
              <a:off x="6155225"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3" name="Rounded Rectangle 12"/>
            <p:cNvSpPr/>
            <p:nvPr/>
          </p:nvSpPr>
          <p:spPr>
            <a:xfrm>
              <a:off x="6174541"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Deliver</a:t>
              </a:r>
            </a:p>
          </p:txBody>
        </p:sp>
      </p:grpSp>
      <p:sp>
        <p:nvSpPr>
          <p:cNvPr id="44" name="Rounded Rectangle 43"/>
          <p:cNvSpPr/>
          <p:nvPr/>
        </p:nvSpPr>
        <p:spPr>
          <a:xfrm>
            <a:off x="9393445" y="1455063"/>
            <a:ext cx="1099147" cy="659488"/>
          </a:xfrm>
          <a:prstGeom prst="roundRect">
            <a:avLst>
              <a:gd name="adj" fmla="val 10000"/>
            </a:avLst>
          </a:prstGeom>
          <a:solidFill>
            <a:schemeClr val="accent6"/>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400" dirty="0">
                <a:solidFill>
                  <a:schemeClr val="bg1"/>
                </a:solidFill>
              </a:rPr>
              <a:t>Operate &amp; Post Operations</a:t>
            </a:r>
            <a:endParaRPr lang="en-US" sz="2000" dirty="0">
              <a:solidFill>
                <a:schemeClr val="bg1"/>
              </a:solidFill>
            </a:endParaRPr>
          </a:p>
        </p:txBody>
      </p:sp>
      <p:sp>
        <p:nvSpPr>
          <p:cNvPr id="46" name="Notched Right Arrow 45"/>
          <p:cNvSpPr/>
          <p:nvPr/>
        </p:nvSpPr>
        <p:spPr>
          <a:xfrm>
            <a:off x="4356679" y="1606257"/>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7" name="Notched Right Arrow 46"/>
          <p:cNvSpPr/>
          <p:nvPr/>
        </p:nvSpPr>
        <p:spPr>
          <a:xfrm>
            <a:off x="5897203"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8" name="Notched Right Arrow 47"/>
          <p:cNvSpPr/>
          <p:nvPr/>
        </p:nvSpPr>
        <p:spPr>
          <a:xfrm>
            <a:off x="7436010" y="16205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9" name="Notched Right Arrow 48"/>
          <p:cNvSpPr/>
          <p:nvPr/>
        </p:nvSpPr>
        <p:spPr>
          <a:xfrm>
            <a:off x="8969107"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0" name="Notched Right Arrow 49"/>
          <p:cNvSpPr/>
          <p:nvPr/>
        </p:nvSpPr>
        <p:spPr>
          <a:xfrm>
            <a:off x="2819591" y="16148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796044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ST&amp;E Integration Flow Phases</a:t>
            </a:r>
          </a:p>
        </p:txBody>
      </p:sp>
      <p:sp>
        <p:nvSpPr>
          <p:cNvPr id="17" name="Content Placeholder 2"/>
          <p:cNvSpPr>
            <a:spLocks noGrp="1"/>
          </p:cNvSpPr>
          <p:nvPr>
            <p:ph idx="1"/>
          </p:nvPr>
        </p:nvSpPr>
        <p:spPr>
          <a:xfrm>
            <a:off x="215489" y="2026511"/>
            <a:ext cx="7258050" cy="4343400"/>
          </a:xfrm>
        </p:spPr>
        <p:txBody>
          <a:bodyPr/>
          <a:lstStyle/>
          <a:p>
            <a:r>
              <a:rPr lang="en-US" sz="1800" dirty="0"/>
              <a:t>The purpose of the Conception Phase is for the Program to: a) understand what the PD needs from the ISS Program by learning about your payload; b) establish the Programmatic agreements necessary to enable successful operation.</a:t>
            </a:r>
          </a:p>
          <a:p>
            <a:r>
              <a:rPr lang="en-US" sz="1800" dirty="0"/>
              <a:t>A Kickoff meeting is scheduled to learn about the payload</a:t>
            </a:r>
          </a:p>
          <a:p>
            <a:pPr lvl="1"/>
            <a:r>
              <a:rPr lang="en-US" sz="1600" dirty="0"/>
              <a:t>What is the payload?  What does it need from the launch vehicle and the ISS?</a:t>
            </a:r>
          </a:p>
          <a:p>
            <a:pPr lvl="1"/>
            <a:r>
              <a:rPr lang="en-US" sz="1600" dirty="0"/>
              <a:t>What is the concept of operations?</a:t>
            </a:r>
          </a:p>
          <a:p>
            <a:pPr lvl="1"/>
            <a:r>
              <a:rPr lang="en-US" sz="1600" dirty="0"/>
              <a:t>What is the development schedule?  Are there design reviews?</a:t>
            </a:r>
          </a:p>
          <a:p>
            <a:pPr lvl="1"/>
            <a:r>
              <a:rPr lang="en-US" sz="1600" dirty="0"/>
              <a:t>Is a bridge team needed?</a:t>
            </a:r>
          </a:p>
          <a:p>
            <a:r>
              <a:rPr lang="en-US" sz="1800" dirty="0"/>
              <a:t>Complete the Payload Integration Agreement (PIA)</a:t>
            </a:r>
          </a:p>
          <a:p>
            <a:pPr lvl="2"/>
            <a:r>
              <a:rPr lang="en-US" sz="1600" dirty="0"/>
              <a:t>The PIA between the PD &amp; the ISSP as prepared by the PIM</a:t>
            </a:r>
          </a:p>
          <a:p>
            <a:r>
              <a:rPr lang="en-US" sz="1800" dirty="0"/>
              <a:t>Based on the payload Kickoff data and PIA, the specific integration team is defined and the initial integration schedule is built</a:t>
            </a:r>
          </a:p>
          <a:p>
            <a:r>
              <a:rPr lang="en-US" sz="1800" dirty="0"/>
              <a:t>Identify/Mitigate Risk</a:t>
            </a:r>
          </a:p>
        </p:txBody>
      </p:sp>
      <p:grpSp>
        <p:nvGrpSpPr>
          <p:cNvPr id="3" name="Group 2"/>
          <p:cNvGrpSpPr/>
          <p:nvPr/>
        </p:nvGrpSpPr>
        <p:grpSpPr>
          <a:xfrm>
            <a:off x="1699411" y="1306598"/>
            <a:ext cx="8793178" cy="662459"/>
            <a:chOff x="1699414" y="1452092"/>
            <a:chExt cx="8793178" cy="662459"/>
          </a:xfrm>
        </p:grpSpPr>
        <p:grpSp>
          <p:nvGrpSpPr>
            <p:cNvPr id="8" name="Group 7"/>
            <p:cNvGrpSpPr/>
            <p:nvPr/>
          </p:nvGrpSpPr>
          <p:grpSpPr>
            <a:xfrm>
              <a:off x="1699414" y="1455063"/>
              <a:ext cx="1099147" cy="659488"/>
              <a:chOff x="0" y="2970"/>
              <a:chExt cx="1099147" cy="659488"/>
            </a:xfrm>
          </p:grpSpPr>
          <p:sp>
            <p:nvSpPr>
              <p:cNvPr id="9" name="Rounded Rectangle 8"/>
              <p:cNvSpPr/>
              <p:nvPr/>
            </p:nvSpPr>
            <p:spPr>
              <a:xfrm>
                <a:off x="0" y="2970"/>
                <a:ext cx="1099147" cy="659488"/>
              </a:xfrm>
              <a:prstGeom prst="roundRect">
                <a:avLst>
                  <a:gd name="adj" fmla="val 10000"/>
                </a:avLst>
              </a:prstGeom>
              <a:solidFill>
                <a:schemeClr val="bg1"/>
              </a:solidFill>
              <a:ln>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 name="Rounded Rectangle 4"/>
              <p:cNvSpPr/>
              <p:nvPr/>
            </p:nvSpPr>
            <p:spPr>
              <a:xfrm>
                <a:off x="19316"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solidFill>
                      <a:schemeClr val="tx1"/>
                    </a:solidFill>
                  </a:rPr>
                  <a:t>Conception</a:t>
                </a:r>
              </a:p>
            </p:txBody>
          </p:sp>
        </p:grpSp>
        <p:grpSp>
          <p:nvGrpSpPr>
            <p:cNvPr id="11" name="Group 10"/>
            <p:cNvGrpSpPr/>
            <p:nvPr/>
          </p:nvGrpSpPr>
          <p:grpSpPr>
            <a:xfrm>
              <a:off x="3238219" y="1455063"/>
              <a:ext cx="1099147" cy="659488"/>
              <a:chOff x="1538806" y="2970"/>
              <a:chExt cx="1099147" cy="659488"/>
            </a:xfrm>
          </p:grpSpPr>
          <p:sp>
            <p:nvSpPr>
              <p:cNvPr id="12" name="Rounded Rectangle 11"/>
              <p:cNvSpPr/>
              <p:nvPr/>
            </p:nvSpPr>
            <p:spPr>
              <a:xfrm>
                <a:off x="1538806"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3" name="Rounded Rectangle 6"/>
              <p:cNvSpPr/>
              <p:nvPr/>
            </p:nvSpPr>
            <p:spPr>
              <a:xfrm>
                <a:off x="1558122"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Plan and Prepare</a:t>
                </a:r>
              </a:p>
            </p:txBody>
          </p:sp>
        </p:grpSp>
        <p:grpSp>
          <p:nvGrpSpPr>
            <p:cNvPr id="14" name="Group 13"/>
            <p:cNvGrpSpPr/>
            <p:nvPr/>
          </p:nvGrpSpPr>
          <p:grpSpPr>
            <a:xfrm>
              <a:off x="4777026" y="1455063"/>
              <a:ext cx="1099147" cy="659488"/>
              <a:chOff x="3077612" y="2970"/>
              <a:chExt cx="1099147" cy="659488"/>
            </a:xfrm>
          </p:grpSpPr>
          <p:sp>
            <p:nvSpPr>
              <p:cNvPr id="15" name="Rounded Rectangle 14"/>
              <p:cNvSpPr/>
              <p:nvPr/>
            </p:nvSpPr>
            <p:spPr>
              <a:xfrm>
                <a:off x="3077612"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 name="Rounded Rectangle 8"/>
              <p:cNvSpPr/>
              <p:nvPr/>
            </p:nvSpPr>
            <p:spPr>
              <a:xfrm>
                <a:off x="3096928"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Design and Analyze</a:t>
                </a:r>
              </a:p>
            </p:txBody>
          </p:sp>
        </p:grpSp>
        <p:grpSp>
          <p:nvGrpSpPr>
            <p:cNvPr id="18" name="Group 17"/>
            <p:cNvGrpSpPr/>
            <p:nvPr/>
          </p:nvGrpSpPr>
          <p:grpSpPr>
            <a:xfrm>
              <a:off x="6315831" y="1452092"/>
              <a:ext cx="1099147" cy="659488"/>
              <a:chOff x="4616418" y="0"/>
              <a:chExt cx="1099147" cy="659488"/>
            </a:xfrm>
          </p:grpSpPr>
          <p:sp>
            <p:nvSpPr>
              <p:cNvPr id="19" name="Rounded Rectangle 18"/>
              <p:cNvSpPr/>
              <p:nvPr/>
            </p:nvSpPr>
            <p:spPr>
              <a:xfrm>
                <a:off x="4616418" y="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0" name="Rounded Rectangle 10"/>
              <p:cNvSpPr/>
              <p:nvPr/>
            </p:nvSpPr>
            <p:spPr>
              <a:xfrm>
                <a:off x="4635734" y="1931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Verify</a:t>
                </a:r>
              </a:p>
            </p:txBody>
          </p:sp>
        </p:grpSp>
        <p:grpSp>
          <p:nvGrpSpPr>
            <p:cNvPr id="21" name="Group 20"/>
            <p:cNvGrpSpPr/>
            <p:nvPr/>
          </p:nvGrpSpPr>
          <p:grpSpPr>
            <a:xfrm>
              <a:off x="7854639" y="1455063"/>
              <a:ext cx="1099147" cy="659488"/>
              <a:chOff x="6155225" y="2970"/>
              <a:chExt cx="1099147" cy="659488"/>
            </a:xfrm>
          </p:grpSpPr>
          <p:sp>
            <p:nvSpPr>
              <p:cNvPr id="22" name="Rounded Rectangle 21"/>
              <p:cNvSpPr/>
              <p:nvPr/>
            </p:nvSpPr>
            <p:spPr>
              <a:xfrm>
                <a:off x="6155225"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3" name="Rounded Rectangle 12"/>
              <p:cNvSpPr/>
              <p:nvPr/>
            </p:nvSpPr>
            <p:spPr>
              <a:xfrm>
                <a:off x="6174541"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Deliver</a:t>
                </a:r>
              </a:p>
            </p:txBody>
          </p:sp>
        </p:grpSp>
        <p:sp>
          <p:nvSpPr>
            <p:cNvPr id="24" name="Rounded Rectangle 23"/>
            <p:cNvSpPr/>
            <p:nvPr/>
          </p:nvSpPr>
          <p:spPr>
            <a:xfrm>
              <a:off x="9393445" y="1455063"/>
              <a:ext cx="1099147" cy="659488"/>
            </a:xfrm>
            <a:prstGeom prst="roundRect">
              <a:avLst>
                <a:gd name="adj" fmla="val 10000"/>
              </a:avLst>
            </a:prstGeom>
            <a:solidFill>
              <a:schemeClr val="accent6"/>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400" dirty="0">
                  <a:solidFill>
                    <a:schemeClr val="bg1"/>
                  </a:solidFill>
                </a:rPr>
                <a:t>Operate &amp; Post Operations</a:t>
              </a:r>
              <a:endParaRPr lang="en-US" sz="2000" dirty="0">
                <a:solidFill>
                  <a:schemeClr val="bg1"/>
                </a:solidFill>
              </a:endParaRPr>
            </a:p>
          </p:txBody>
        </p:sp>
        <p:sp>
          <p:nvSpPr>
            <p:cNvPr id="25" name="Notched Right Arrow 24"/>
            <p:cNvSpPr/>
            <p:nvPr/>
          </p:nvSpPr>
          <p:spPr>
            <a:xfrm>
              <a:off x="2819591" y="16148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6" name="Notched Right Arrow 25"/>
            <p:cNvSpPr/>
            <p:nvPr/>
          </p:nvSpPr>
          <p:spPr>
            <a:xfrm>
              <a:off x="4356679" y="1606257"/>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Notched Right Arrow 26"/>
            <p:cNvSpPr/>
            <p:nvPr/>
          </p:nvSpPr>
          <p:spPr>
            <a:xfrm>
              <a:off x="5897203"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8" name="Notched Right Arrow 27"/>
            <p:cNvSpPr/>
            <p:nvPr/>
          </p:nvSpPr>
          <p:spPr>
            <a:xfrm>
              <a:off x="7436010" y="16205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9" name="Notched Right Arrow 28"/>
            <p:cNvSpPr/>
            <p:nvPr/>
          </p:nvSpPr>
          <p:spPr>
            <a:xfrm>
              <a:off x="8969107"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pic>
        <p:nvPicPr>
          <p:cNvPr id="4" name="Picture 3"/>
          <p:cNvPicPr>
            <a:picLocks noChangeAspect="1"/>
          </p:cNvPicPr>
          <p:nvPr/>
        </p:nvPicPr>
        <p:blipFill>
          <a:blip r:embed="rId3"/>
          <a:stretch>
            <a:fillRect/>
          </a:stretch>
        </p:blipFill>
        <p:spPr>
          <a:xfrm>
            <a:off x="7645323" y="2628900"/>
            <a:ext cx="4090452" cy="3086100"/>
          </a:xfrm>
          <a:prstGeom prst="rect">
            <a:avLst/>
          </a:prstGeom>
          <a:ln>
            <a:solidFill>
              <a:schemeClr val="tx1"/>
            </a:solidFill>
          </a:ln>
        </p:spPr>
      </p:pic>
    </p:spTree>
    <p:extLst>
      <p:ext uri="{BB962C8B-B14F-4D97-AF65-F5344CB8AC3E}">
        <p14:creationId xmlns:p14="http://schemas.microsoft.com/office/powerpoint/2010/main" val="3555599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ST&amp;E Integration Flow Phases</a:t>
            </a:r>
          </a:p>
        </p:txBody>
      </p:sp>
      <p:grpSp>
        <p:nvGrpSpPr>
          <p:cNvPr id="10" name="Group 9"/>
          <p:cNvGrpSpPr/>
          <p:nvPr/>
        </p:nvGrpSpPr>
        <p:grpSpPr>
          <a:xfrm>
            <a:off x="1699414" y="1455063"/>
            <a:ext cx="1099147" cy="659488"/>
            <a:chOff x="0" y="2970"/>
            <a:chExt cx="1099147" cy="659488"/>
          </a:xfrm>
        </p:grpSpPr>
        <p:sp>
          <p:nvSpPr>
            <p:cNvPr id="13" name="Rounded Rectangle 12"/>
            <p:cNvSpPr/>
            <p:nvPr/>
          </p:nvSpPr>
          <p:spPr>
            <a:xfrm>
              <a:off x="0"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5" name="Rounded Rectangle 4"/>
            <p:cNvSpPr/>
            <p:nvPr/>
          </p:nvSpPr>
          <p:spPr>
            <a:xfrm>
              <a:off x="19316"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Conception</a:t>
              </a:r>
            </a:p>
          </p:txBody>
        </p:sp>
      </p:grpSp>
      <p:sp>
        <p:nvSpPr>
          <p:cNvPr id="17" name="Rounded Rectangle 16"/>
          <p:cNvSpPr/>
          <p:nvPr/>
        </p:nvSpPr>
        <p:spPr>
          <a:xfrm>
            <a:off x="3238219" y="1455063"/>
            <a:ext cx="1099147" cy="659488"/>
          </a:xfrm>
          <a:prstGeom prst="roundRect">
            <a:avLst>
              <a:gd name="adj" fmla="val 10000"/>
            </a:avLst>
          </a:prstGeom>
          <a:solidFill>
            <a:schemeClr val="bg1"/>
          </a:solidFill>
          <a:ln>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300" dirty="0">
                <a:solidFill>
                  <a:schemeClr val="tx1"/>
                </a:solidFill>
              </a:rPr>
              <a:t>Plan and Prepare</a:t>
            </a:r>
          </a:p>
        </p:txBody>
      </p:sp>
      <p:grpSp>
        <p:nvGrpSpPr>
          <p:cNvPr id="19" name="Group 18"/>
          <p:cNvGrpSpPr/>
          <p:nvPr/>
        </p:nvGrpSpPr>
        <p:grpSpPr>
          <a:xfrm>
            <a:off x="4777026" y="1455063"/>
            <a:ext cx="1099147" cy="659488"/>
            <a:chOff x="3077612" y="2970"/>
            <a:chExt cx="1099147" cy="659488"/>
          </a:xfrm>
        </p:grpSpPr>
        <p:sp>
          <p:nvSpPr>
            <p:cNvPr id="20" name="Rounded Rectangle 19"/>
            <p:cNvSpPr/>
            <p:nvPr/>
          </p:nvSpPr>
          <p:spPr>
            <a:xfrm>
              <a:off x="3077612"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1" name="Rounded Rectangle 8"/>
            <p:cNvSpPr/>
            <p:nvPr/>
          </p:nvSpPr>
          <p:spPr>
            <a:xfrm>
              <a:off x="3096928"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Design and Analyze</a:t>
              </a:r>
            </a:p>
          </p:txBody>
        </p:sp>
      </p:grpSp>
      <p:grpSp>
        <p:nvGrpSpPr>
          <p:cNvPr id="22" name="Group 21"/>
          <p:cNvGrpSpPr/>
          <p:nvPr/>
        </p:nvGrpSpPr>
        <p:grpSpPr>
          <a:xfrm>
            <a:off x="6315831" y="1452092"/>
            <a:ext cx="1099147" cy="659488"/>
            <a:chOff x="4616418" y="0"/>
            <a:chExt cx="1099147" cy="659488"/>
          </a:xfrm>
        </p:grpSpPr>
        <p:sp>
          <p:nvSpPr>
            <p:cNvPr id="23" name="Rounded Rectangle 22"/>
            <p:cNvSpPr/>
            <p:nvPr/>
          </p:nvSpPr>
          <p:spPr>
            <a:xfrm>
              <a:off x="4616418" y="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0"/>
            <p:cNvSpPr/>
            <p:nvPr/>
          </p:nvSpPr>
          <p:spPr>
            <a:xfrm>
              <a:off x="4635734" y="1931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Verify</a:t>
              </a:r>
            </a:p>
          </p:txBody>
        </p:sp>
      </p:grpSp>
      <p:grpSp>
        <p:nvGrpSpPr>
          <p:cNvPr id="25" name="Group 24"/>
          <p:cNvGrpSpPr/>
          <p:nvPr/>
        </p:nvGrpSpPr>
        <p:grpSpPr>
          <a:xfrm>
            <a:off x="7854639" y="1455063"/>
            <a:ext cx="1099147" cy="659488"/>
            <a:chOff x="6155225" y="2970"/>
            <a:chExt cx="1099147" cy="659488"/>
          </a:xfrm>
        </p:grpSpPr>
        <p:sp>
          <p:nvSpPr>
            <p:cNvPr id="26" name="Rounded Rectangle 25"/>
            <p:cNvSpPr/>
            <p:nvPr/>
          </p:nvSpPr>
          <p:spPr>
            <a:xfrm>
              <a:off x="6155225"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7" name="Rounded Rectangle 12"/>
            <p:cNvSpPr/>
            <p:nvPr/>
          </p:nvSpPr>
          <p:spPr>
            <a:xfrm>
              <a:off x="6174541"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Deliver</a:t>
              </a:r>
            </a:p>
          </p:txBody>
        </p:sp>
      </p:grpSp>
      <p:sp>
        <p:nvSpPr>
          <p:cNvPr id="28" name="Rounded Rectangle 27"/>
          <p:cNvSpPr/>
          <p:nvPr/>
        </p:nvSpPr>
        <p:spPr>
          <a:xfrm>
            <a:off x="9393445" y="1455063"/>
            <a:ext cx="1099147" cy="659488"/>
          </a:xfrm>
          <a:prstGeom prst="roundRect">
            <a:avLst>
              <a:gd name="adj" fmla="val 10000"/>
            </a:avLst>
          </a:prstGeom>
          <a:solidFill>
            <a:schemeClr val="accent6"/>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400" dirty="0">
                <a:solidFill>
                  <a:schemeClr val="bg1"/>
                </a:solidFill>
              </a:rPr>
              <a:t>Operate &amp; Post Operations</a:t>
            </a:r>
            <a:endParaRPr lang="en-US" sz="2000" dirty="0">
              <a:solidFill>
                <a:schemeClr val="bg1"/>
              </a:solidFill>
            </a:endParaRPr>
          </a:p>
        </p:txBody>
      </p:sp>
      <p:sp>
        <p:nvSpPr>
          <p:cNvPr id="29" name="Notched Right Arrow 28"/>
          <p:cNvSpPr/>
          <p:nvPr/>
        </p:nvSpPr>
        <p:spPr>
          <a:xfrm>
            <a:off x="2819591" y="16148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0" name="Notched Right Arrow 29"/>
          <p:cNvSpPr/>
          <p:nvPr/>
        </p:nvSpPr>
        <p:spPr>
          <a:xfrm>
            <a:off x="4356679" y="1606257"/>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Notched Right Arrow 30"/>
          <p:cNvSpPr/>
          <p:nvPr/>
        </p:nvSpPr>
        <p:spPr>
          <a:xfrm>
            <a:off x="5897203"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2" name="Notched Right Arrow 31"/>
          <p:cNvSpPr/>
          <p:nvPr/>
        </p:nvSpPr>
        <p:spPr>
          <a:xfrm>
            <a:off x="7436010" y="16205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3" name="Notched Right Arrow 32"/>
          <p:cNvSpPr/>
          <p:nvPr/>
        </p:nvSpPr>
        <p:spPr>
          <a:xfrm>
            <a:off x="8969107"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8" name="Content Placeholder 2"/>
          <p:cNvSpPr txBox="1">
            <a:spLocks/>
          </p:cNvSpPr>
          <p:nvPr/>
        </p:nvSpPr>
        <p:spPr bwMode="auto">
          <a:xfrm>
            <a:off x="241417" y="2311798"/>
            <a:ext cx="5678897" cy="3700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r>
              <a:rPr lang="en-US" sz="1800" kern="0" dirty="0"/>
              <a:t>The primary purpose of the Plan and Prepare phase is for the ISSP to collaborate with the PD to provide items required to design the experiment or payload.  We will:</a:t>
            </a:r>
          </a:p>
          <a:p>
            <a:pPr lvl="1"/>
            <a:r>
              <a:rPr lang="en-US" sz="1600" kern="0" dirty="0"/>
              <a:t>Define transport interface requirements</a:t>
            </a:r>
          </a:p>
          <a:p>
            <a:pPr lvl="1"/>
            <a:r>
              <a:rPr lang="en-US" sz="1600" kern="0" dirty="0"/>
              <a:t>Define on-orbit interface requirements</a:t>
            </a:r>
          </a:p>
          <a:p>
            <a:pPr lvl="1"/>
            <a:r>
              <a:rPr lang="en-US" sz="1600" kern="0" dirty="0"/>
              <a:t>Conduct a Safety Review (Phase I) to determine hazards and define control requirements</a:t>
            </a:r>
          </a:p>
          <a:p>
            <a:r>
              <a:rPr lang="en-US" sz="1800" kern="0" dirty="0"/>
              <a:t>Initiate Research Planning</a:t>
            </a:r>
          </a:p>
          <a:p>
            <a:pPr lvl="1"/>
            <a:r>
              <a:rPr lang="en-US" sz="1600" kern="0" dirty="0"/>
              <a:t>Crew Time Phasing Data</a:t>
            </a:r>
          </a:p>
          <a:p>
            <a:pPr lvl="1"/>
            <a:r>
              <a:rPr lang="en-US" sz="1600" kern="0" dirty="0"/>
              <a:t>Research Planning Data</a:t>
            </a:r>
          </a:p>
          <a:p>
            <a:r>
              <a:rPr lang="en-US" sz="1800" kern="0" dirty="0"/>
              <a:t>Determine Preliminary Topology</a:t>
            </a:r>
          </a:p>
          <a:p>
            <a:r>
              <a:rPr lang="en-US" sz="1800" kern="0" dirty="0"/>
              <a:t>Identify/Mitigate Risk</a:t>
            </a:r>
            <a:endParaRPr lang="en-US" sz="1300" kern="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5830" y="2776630"/>
            <a:ext cx="4308462" cy="2770478"/>
          </a:xfrm>
          <a:prstGeom prst="rect">
            <a:avLst/>
          </a:prstGeom>
        </p:spPr>
      </p:pic>
    </p:spTree>
    <p:extLst>
      <p:ext uri="{BB962C8B-B14F-4D97-AF65-F5344CB8AC3E}">
        <p14:creationId xmlns:p14="http://schemas.microsoft.com/office/powerpoint/2010/main" val="1516528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ST&amp;E Integration Flow Phases</a:t>
            </a:r>
          </a:p>
        </p:txBody>
      </p:sp>
      <p:grpSp>
        <p:nvGrpSpPr>
          <p:cNvPr id="4" name="Group 3"/>
          <p:cNvGrpSpPr/>
          <p:nvPr/>
        </p:nvGrpSpPr>
        <p:grpSpPr>
          <a:xfrm>
            <a:off x="1699411" y="1303659"/>
            <a:ext cx="8793178" cy="662459"/>
            <a:chOff x="1699414" y="1452092"/>
            <a:chExt cx="8793178" cy="662459"/>
          </a:xfrm>
        </p:grpSpPr>
        <p:sp>
          <p:nvSpPr>
            <p:cNvPr id="37" name="Rounded Rectangle 36"/>
            <p:cNvSpPr/>
            <p:nvPr/>
          </p:nvSpPr>
          <p:spPr>
            <a:xfrm>
              <a:off x="4777026" y="1455063"/>
              <a:ext cx="1099147" cy="659488"/>
            </a:xfrm>
            <a:prstGeom prst="roundRect">
              <a:avLst>
                <a:gd name="adj" fmla="val 10000"/>
              </a:avLst>
            </a:prstGeom>
            <a:solidFill>
              <a:schemeClr val="bg1"/>
            </a:solidFill>
            <a:ln>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300" dirty="0">
                  <a:solidFill>
                    <a:schemeClr val="tx1"/>
                  </a:solidFill>
                </a:rPr>
                <a:t>Design and Analyze</a:t>
              </a:r>
            </a:p>
          </p:txBody>
        </p:sp>
        <p:grpSp>
          <p:nvGrpSpPr>
            <p:cNvPr id="15" name="Group 14"/>
            <p:cNvGrpSpPr/>
            <p:nvPr/>
          </p:nvGrpSpPr>
          <p:grpSpPr>
            <a:xfrm>
              <a:off x="1699414" y="1455063"/>
              <a:ext cx="1099147" cy="659488"/>
              <a:chOff x="0" y="2970"/>
              <a:chExt cx="1099147" cy="659488"/>
            </a:xfrm>
          </p:grpSpPr>
          <p:sp>
            <p:nvSpPr>
              <p:cNvPr id="17" name="Rounded Rectangle 16"/>
              <p:cNvSpPr/>
              <p:nvPr/>
            </p:nvSpPr>
            <p:spPr>
              <a:xfrm>
                <a:off x="0"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0" name="Rounded Rectangle 4"/>
              <p:cNvSpPr/>
              <p:nvPr/>
            </p:nvSpPr>
            <p:spPr>
              <a:xfrm>
                <a:off x="19316"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Conception</a:t>
                </a:r>
              </a:p>
            </p:txBody>
          </p:sp>
        </p:grpSp>
        <p:sp>
          <p:nvSpPr>
            <p:cNvPr id="21" name="Rounded Rectangle 20"/>
            <p:cNvSpPr/>
            <p:nvPr/>
          </p:nvSpPr>
          <p:spPr>
            <a:xfrm>
              <a:off x="3238219" y="1455063"/>
              <a:ext cx="1099147" cy="659488"/>
            </a:xfrm>
            <a:prstGeom prst="roundRect">
              <a:avLst>
                <a:gd name="adj" fmla="val 10000"/>
              </a:avLst>
            </a:pr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300" dirty="0">
                  <a:solidFill>
                    <a:schemeClr val="bg1"/>
                  </a:solidFill>
                </a:rPr>
                <a:t>Plan and Prepare</a:t>
              </a:r>
            </a:p>
          </p:txBody>
        </p:sp>
        <p:grpSp>
          <p:nvGrpSpPr>
            <p:cNvPr id="25" name="Group 24"/>
            <p:cNvGrpSpPr/>
            <p:nvPr/>
          </p:nvGrpSpPr>
          <p:grpSpPr>
            <a:xfrm>
              <a:off x="6315831" y="1452092"/>
              <a:ext cx="1099147" cy="659488"/>
              <a:chOff x="4616418" y="0"/>
              <a:chExt cx="1099147" cy="659488"/>
            </a:xfrm>
          </p:grpSpPr>
          <p:sp>
            <p:nvSpPr>
              <p:cNvPr id="26" name="Rounded Rectangle 25"/>
              <p:cNvSpPr/>
              <p:nvPr/>
            </p:nvSpPr>
            <p:spPr>
              <a:xfrm>
                <a:off x="4616418" y="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7" name="Rounded Rectangle 10"/>
              <p:cNvSpPr/>
              <p:nvPr/>
            </p:nvSpPr>
            <p:spPr>
              <a:xfrm>
                <a:off x="4635734" y="1931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Verify</a:t>
                </a:r>
              </a:p>
            </p:txBody>
          </p:sp>
        </p:grpSp>
        <p:grpSp>
          <p:nvGrpSpPr>
            <p:cNvPr id="28" name="Group 27"/>
            <p:cNvGrpSpPr/>
            <p:nvPr/>
          </p:nvGrpSpPr>
          <p:grpSpPr>
            <a:xfrm>
              <a:off x="7854639" y="1455063"/>
              <a:ext cx="1099147" cy="659488"/>
              <a:chOff x="6155225" y="2970"/>
              <a:chExt cx="1099147" cy="659488"/>
            </a:xfrm>
          </p:grpSpPr>
          <p:sp>
            <p:nvSpPr>
              <p:cNvPr id="29" name="Rounded Rectangle 28"/>
              <p:cNvSpPr/>
              <p:nvPr/>
            </p:nvSpPr>
            <p:spPr>
              <a:xfrm>
                <a:off x="6155225" y="2970"/>
                <a:ext cx="1099147" cy="659488"/>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0" name="Rounded Rectangle 12"/>
              <p:cNvSpPr/>
              <p:nvPr/>
            </p:nvSpPr>
            <p:spPr>
              <a:xfrm>
                <a:off x="6174541" y="22286"/>
                <a:ext cx="1060515" cy="620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1" tIns="49531" rIns="49531" bIns="49531" numCol="1" spcCol="1270" anchor="ctr" anchorCtr="0">
                <a:noAutofit/>
              </a:bodyPr>
              <a:lstStyle/>
              <a:p>
                <a:pPr algn="ctr" defTabSz="577836">
                  <a:lnSpc>
                    <a:spcPct val="90000"/>
                  </a:lnSpc>
                  <a:spcBef>
                    <a:spcPct val="0"/>
                  </a:spcBef>
                  <a:spcAft>
                    <a:spcPct val="35000"/>
                  </a:spcAft>
                </a:pPr>
                <a:r>
                  <a:rPr lang="en-US" sz="1300" dirty="0"/>
                  <a:t>Deliver</a:t>
                </a:r>
              </a:p>
            </p:txBody>
          </p:sp>
        </p:grpSp>
        <p:sp>
          <p:nvSpPr>
            <p:cNvPr id="31" name="Rounded Rectangle 30"/>
            <p:cNvSpPr/>
            <p:nvPr/>
          </p:nvSpPr>
          <p:spPr>
            <a:xfrm>
              <a:off x="9393445" y="1455063"/>
              <a:ext cx="1099147" cy="659488"/>
            </a:xfrm>
            <a:prstGeom prst="roundRect">
              <a:avLst>
                <a:gd name="adj" fmla="val 10000"/>
              </a:avLst>
            </a:prstGeom>
            <a:solidFill>
              <a:schemeClr val="accent6"/>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US" sz="1400" dirty="0">
                  <a:solidFill>
                    <a:schemeClr val="bg1"/>
                  </a:solidFill>
                </a:rPr>
                <a:t>Operate &amp; Post Operations</a:t>
              </a:r>
              <a:endParaRPr lang="en-US" sz="2000" dirty="0">
                <a:solidFill>
                  <a:schemeClr val="bg1"/>
                </a:solidFill>
              </a:endParaRPr>
            </a:p>
          </p:txBody>
        </p:sp>
        <p:sp>
          <p:nvSpPr>
            <p:cNvPr id="32" name="Notched Right Arrow 31"/>
            <p:cNvSpPr/>
            <p:nvPr/>
          </p:nvSpPr>
          <p:spPr>
            <a:xfrm>
              <a:off x="2819591" y="16148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3" name="Notched Right Arrow 32"/>
            <p:cNvSpPr/>
            <p:nvPr/>
          </p:nvSpPr>
          <p:spPr>
            <a:xfrm>
              <a:off x="4356679" y="1606257"/>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4" name="Notched Right Arrow 33"/>
            <p:cNvSpPr/>
            <p:nvPr/>
          </p:nvSpPr>
          <p:spPr>
            <a:xfrm>
              <a:off x="5897203"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5" name="Notched Right Arrow 34"/>
            <p:cNvSpPr/>
            <p:nvPr/>
          </p:nvSpPr>
          <p:spPr>
            <a:xfrm>
              <a:off x="7436010" y="1620586"/>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6" name="Notched Right Arrow 35"/>
            <p:cNvSpPr/>
            <p:nvPr/>
          </p:nvSpPr>
          <p:spPr>
            <a:xfrm>
              <a:off x="8969107" y="1614885"/>
              <a:ext cx="418627" cy="351165"/>
            </a:xfrm>
            <a:prstGeom prst="notchedRightArrow">
              <a:avLst/>
            </a:prstGeom>
            <a:solidFill>
              <a:schemeClr val="bg1">
                <a:lumMod val="85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38" name="Content Placeholder 2"/>
          <p:cNvSpPr txBox="1">
            <a:spLocks/>
          </p:cNvSpPr>
          <p:nvPr/>
        </p:nvSpPr>
        <p:spPr bwMode="auto">
          <a:xfrm>
            <a:off x="177960" y="2142432"/>
            <a:ext cx="6137870" cy="442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68" indent="-257168" algn="l" rtl="0" eaLnBrk="0" fontAlgn="base" hangingPunct="0">
              <a:spcBef>
                <a:spcPct val="20000"/>
              </a:spcBef>
              <a:spcAft>
                <a:spcPct val="0"/>
              </a:spcAft>
              <a:buChar char="•"/>
              <a:defRPr sz="2400">
                <a:solidFill>
                  <a:schemeClr val="tx1"/>
                </a:solidFill>
                <a:latin typeface="+mn-lt"/>
                <a:ea typeface="+mn-ea"/>
                <a:cs typeface="+mn-cs"/>
              </a:defRPr>
            </a:lvl1pPr>
            <a:lvl2pPr marL="557199" indent="-214308" algn="l" rtl="0" eaLnBrk="0" fontAlgn="base" hangingPunct="0">
              <a:spcBef>
                <a:spcPct val="20000"/>
              </a:spcBef>
              <a:spcAft>
                <a:spcPct val="0"/>
              </a:spcAft>
              <a:buChar char="–"/>
              <a:defRPr sz="2100">
                <a:solidFill>
                  <a:schemeClr val="tx1"/>
                </a:solidFill>
                <a:latin typeface="+mn-lt"/>
              </a:defRPr>
            </a:lvl2pPr>
            <a:lvl3pPr marL="857229" indent="-171446" algn="l" rtl="0" eaLnBrk="0" fontAlgn="base" hangingPunct="0">
              <a:spcBef>
                <a:spcPct val="20000"/>
              </a:spcBef>
              <a:spcAft>
                <a:spcPct val="0"/>
              </a:spcAft>
              <a:buChar char="•"/>
              <a:defRPr sz="1800">
                <a:solidFill>
                  <a:schemeClr val="tx1"/>
                </a:solidFill>
                <a:latin typeface="+mn-lt"/>
              </a:defRPr>
            </a:lvl3pPr>
            <a:lvl4pPr marL="1200121" indent="-171446" algn="l" rtl="0" eaLnBrk="0" fontAlgn="base" hangingPunct="0">
              <a:spcBef>
                <a:spcPct val="20000"/>
              </a:spcBef>
              <a:spcAft>
                <a:spcPct val="0"/>
              </a:spcAft>
              <a:buChar char="–"/>
              <a:defRPr sz="1500">
                <a:solidFill>
                  <a:schemeClr val="tx1"/>
                </a:solidFill>
                <a:latin typeface="+mn-lt"/>
              </a:defRPr>
            </a:lvl4pPr>
            <a:lvl5pPr marL="1543012" indent="-171446" algn="l" rtl="0" eaLnBrk="0" fontAlgn="base" hangingPunct="0">
              <a:spcBef>
                <a:spcPct val="20000"/>
              </a:spcBef>
              <a:spcAft>
                <a:spcPct val="0"/>
              </a:spcAft>
              <a:buChar char="»"/>
              <a:defRPr sz="1500">
                <a:solidFill>
                  <a:schemeClr val="tx1"/>
                </a:solidFill>
                <a:latin typeface="+mn-lt"/>
              </a:defRPr>
            </a:lvl5pPr>
            <a:lvl6pPr marL="1885904" indent="-171446" algn="l" rtl="0" fontAlgn="base">
              <a:spcBef>
                <a:spcPct val="20000"/>
              </a:spcBef>
              <a:spcAft>
                <a:spcPct val="0"/>
              </a:spcAft>
              <a:buChar char="»"/>
              <a:defRPr sz="1500">
                <a:solidFill>
                  <a:schemeClr val="tx1"/>
                </a:solidFill>
                <a:latin typeface="+mn-lt"/>
              </a:defRPr>
            </a:lvl6pPr>
            <a:lvl7pPr marL="2228795" indent="-171446" algn="l" rtl="0" fontAlgn="base">
              <a:spcBef>
                <a:spcPct val="20000"/>
              </a:spcBef>
              <a:spcAft>
                <a:spcPct val="0"/>
              </a:spcAft>
              <a:buChar char="»"/>
              <a:defRPr sz="1500">
                <a:solidFill>
                  <a:schemeClr val="tx1"/>
                </a:solidFill>
                <a:latin typeface="+mn-lt"/>
              </a:defRPr>
            </a:lvl7pPr>
            <a:lvl8pPr marL="2571686" indent="-171446" algn="l" rtl="0" fontAlgn="base">
              <a:spcBef>
                <a:spcPct val="20000"/>
              </a:spcBef>
              <a:spcAft>
                <a:spcPct val="0"/>
              </a:spcAft>
              <a:buChar char="»"/>
              <a:defRPr sz="1500">
                <a:solidFill>
                  <a:schemeClr val="tx1"/>
                </a:solidFill>
                <a:latin typeface="+mn-lt"/>
              </a:defRPr>
            </a:lvl8pPr>
            <a:lvl9pPr marL="2914578" indent="-171446" algn="l" rtl="0" fontAlgn="base">
              <a:spcBef>
                <a:spcPct val="20000"/>
              </a:spcBef>
              <a:spcAft>
                <a:spcPct val="0"/>
              </a:spcAft>
              <a:buChar char="»"/>
              <a:defRPr sz="1500">
                <a:solidFill>
                  <a:schemeClr val="tx1"/>
                </a:solidFill>
                <a:latin typeface="+mn-lt"/>
              </a:defRPr>
            </a:lvl9pPr>
          </a:lstStyle>
          <a:p>
            <a:r>
              <a:rPr lang="en-US" sz="1800" kern="0" dirty="0"/>
              <a:t>The primary purpose of the Design and Analyze phase is to conduct design reviews to understand maturity of design and forward risk as the integration process moves into fabrication &amp; verification.</a:t>
            </a:r>
          </a:p>
          <a:p>
            <a:r>
              <a:rPr lang="en-US" sz="1800" kern="0" dirty="0"/>
              <a:t>This phase typically begins with a Preliminary Design Review and concludes with a Critical Design Review</a:t>
            </a:r>
          </a:p>
          <a:p>
            <a:r>
              <a:rPr lang="en-US" sz="1800" kern="0" dirty="0"/>
              <a:t>Complete a Phase II Safety Review</a:t>
            </a:r>
            <a:endParaRPr lang="en-US" sz="1600" kern="0" dirty="0"/>
          </a:p>
          <a:p>
            <a:r>
              <a:rPr lang="en-US" sz="1800" kern="0" dirty="0"/>
              <a:t>This phase is the most frequently tailored phase since the majority of PDs do not have formal design reviews</a:t>
            </a:r>
          </a:p>
          <a:p>
            <a:r>
              <a:rPr lang="en-US" sz="1800" kern="0" dirty="0"/>
              <a:t>Flight assignment and manifesting</a:t>
            </a:r>
            <a:endParaRPr lang="en-US" sz="1600" kern="0" dirty="0"/>
          </a:p>
          <a:p>
            <a:r>
              <a:rPr lang="en-US" sz="1800" kern="0" dirty="0"/>
              <a:t>Determine final topology</a:t>
            </a:r>
          </a:p>
          <a:p>
            <a:r>
              <a:rPr lang="en-US" sz="1800" kern="0" dirty="0"/>
              <a:t>Define test plan for verification</a:t>
            </a:r>
          </a:p>
          <a:p>
            <a:r>
              <a:rPr lang="en-US" sz="1800" kern="0" dirty="0"/>
              <a:t>Provide inputs for operations products</a:t>
            </a:r>
          </a:p>
          <a:p>
            <a:r>
              <a:rPr lang="en-US" sz="1800" kern="0" dirty="0"/>
              <a:t>Identify/Mitigate Risk</a:t>
            </a:r>
            <a:endParaRPr lang="en-US" sz="1300" kern="0" dirty="0"/>
          </a:p>
        </p:txBody>
      </p:sp>
      <p:pic>
        <p:nvPicPr>
          <p:cNvPr id="3" name="Picture 2"/>
          <p:cNvPicPr>
            <a:picLocks noChangeAspect="1"/>
          </p:cNvPicPr>
          <p:nvPr/>
        </p:nvPicPr>
        <p:blipFill>
          <a:blip r:embed="rId3"/>
          <a:stretch>
            <a:fillRect/>
          </a:stretch>
        </p:blipFill>
        <p:spPr>
          <a:xfrm>
            <a:off x="6454869" y="2514600"/>
            <a:ext cx="5127531" cy="3607275"/>
          </a:xfrm>
          <a:prstGeom prst="rect">
            <a:avLst/>
          </a:prstGeom>
        </p:spPr>
      </p:pic>
    </p:spTree>
    <p:extLst>
      <p:ext uri="{BB962C8B-B14F-4D97-AF65-F5344CB8AC3E}">
        <p14:creationId xmlns:p14="http://schemas.microsoft.com/office/powerpoint/2010/main" val="3162358159"/>
      </p:ext>
    </p:extLst>
  </p:cSld>
  <p:clrMapOvr>
    <a:masterClrMapping/>
  </p:clrMapOvr>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12098</TotalTime>
  <Words>4411</Words>
  <Application>Microsoft Office PowerPoint</Application>
  <PresentationFormat>Widescreen</PresentationFormat>
  <Paragraphs>572</Paragraphs>
  <Slides>28</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Arial Black</vt:lpstr>
      <vt:lpstr>Calibri</vt:lpstr>
      <vt:lpstr>Tahoma</vt:lpstr>
      <vt:lpstr>Times New Roman</vt:lpstr>
      <vt:lpstr>1_Default Design</vt:lpstr>
      <vt:lpstr>ISS Payload Integration  Introduction for Payload Developers aka PIM Roadshow</vt:lpstr>
      <vt:lpstr>Payload Integration Manager (PIM)</vt:lpstr>
      <vt:lpstr>Payload Integration Team</vt:lpstr>
      <vt:lpstr>Payload Integration Team (cont.)</vt:lpstr>
      <vt:lpstr>PowerPoint Presentation</vt:lpstr>
      <vt:lpstr>ST&amp;E Integration Flow Phases</vt:lpstr>
      <vt:lpstr>ST&amp;E Integration Flow Phases</vt:lpstr>
      <vt:lpstr>ST&amp;E Integration Flow Phases</vt:lpstr>
      <vt:lpstr>ST&amp;E Integration Flow Phases</vt:lpstr>
      <vt:lpstr>ST&amp;E Integration Flow Phases</vt:lpstr>
      <vt:lpstr>ST&amp;E Integration Flow Phases</vt:lpstr>
      <vt:lpstr>ST&amp;E Integration Flow Phases</vt:lpstr>
      <vt:lpstr>PowerPoint Presentation</vt:lpstr>
      <vt:lpstr>Badging &amp; IT Access –  U.S. Citizens &amp; Foreign Nationals </vt:lpstr>
      <vt:lpstr>PowerPoint Presentation</vt:lpstr>
      <vt:lpstr>PowerPoint Presentation</vt:lpstr>
      <vt:lpstr>PowerPoint Presentation</vt:lpstr>
      <vt:lpstr>PD Proprietary Data</vt:lpstr>
      <vt:lpstr>PowerPoint Presentation</vt:lpstr>
      <vt:lpstr>Proprietary Data Guidance (cont.)</vt:lpstr>
      <vt:lpstr>PowerPoint Presentation</vt:lpstr>
      <vt:lpstr>PD Submittal Expectations</vt:lpstr>
      <vt:lpstr>PowerPoint Presentation</vt:lpstr>
      <vt:lpstr>Submittal Expectations: Pressurized Cargo Turnover</vt:lpstr>
      <vt:lpstr>Submittal Expectations: Unpressurized Cargo Turnover</vt:lpstr>
      <vt:lpstr>Payload Integration Team Members</vt:lpstr>
      <vt:lpstr>Acronyms &amp; Terms NASA’s Acronym Database: http://www6.jsc.nasa.gov/AcronymCentral/scripts/searchresults.cfm</vt:lpstr>
      <vt:lpstr>Points of Contact</vt:lpstr>
    </vt:vector>
  </TitlesOfParts>
  <Company>The Boeing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PIM Roadshow</dc:title>
  <dc:subject>PIM Roadshow</dc:subject>
  <dc:creator>james.d.hall6@boeing.com;matthew.t.villaverde@nasa.gov</dc:creator>
  <cp:lastModifiedBy>EXT-Garcia, Cristian M</cp:lastModifiedBy>
  <cp:revision>851</cp:revision>
  <cp:lastPrinted>2020-09-11T15:19:42Z</cp:lastPrinted>
  <dcterms:created xsi:type="dcterms:W3CDTF">2017-06-22T13:58:59Z</dcterms:created>
  <dcterms:modified xsi:type="dcterms:W3CDTF">2023-05-31T16:51:21Z</dcterms:modified>
</cp:coreProperties>
</file>